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handoutMasterIdLst>
    <p:handoutMasterId r:id="rId23"/>
  </p:handoutMasterIdLst>
  <p:sldIdLst>
    <p:sldId id="547" r:id="rId2"/>
    <p:sldId id="550" r:id="rId3"/>
    <p:sldId id="558" r:id="rId4"/>
    <p:sldId id="634" r:id="rId5"/>
    <p:sldId id="633" r:id="rId6"/>
    <p:sldId id="631" r:id="rId7"/>
    <p:sldId id="632" r:id="rId8"/>
    <p:sldId id="623" r:id="rId9"/>
    <p:sldId id="635" r:id="rId10"/>
    <p:sldId id="624" r:id="rId11"/>
    <p:sldId id="625" r:id="rId12"/>
    <p:sldId id="563" r:id="rId13"/>
    <p:sldId id="636" r:id="rId14"/>
    <p:sldId id="637" r:id="rId15"/>
    <p:sldId id="638" r:id="rId16"/>
    <p:sldId id="639" r:id="rId17"/>
    <p:sldId id="562" r:id="rId18"/>
    <p:sldId id="554" r:id="rId19"/>
    <p:sldId id="552" r:id="rId20"/>
    <p:sldId id="553" r:id="rId2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893" autoAdjust="0"/>
  </p:normalViewPr>
  <p:slideViewPr>
    <p:cSldViewPr>
      <p:cViewPr varScale="1">
        <p:scale>
          <a:sx n="77" d="100"/>
          <a:sy n="77" d="100"/>
        </p:scale>
        <p:origin x="780" y="114"/>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6</a:t>
            </a:fld>
            <a:endParaRPr lang="en-CA"/>
          </a:p>
        </p:txBody>
      </p:sp>
    </p:spTree>
    <p:extLst>
      <p:ext uri="{BB962C8B-B14F-4D97-AF65-F5344CB8AC3E}">
        <p14:creationId xmlns:p14="http://schemas.microsoft.com/office/powerpoint/2010/main" val="131439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7</a:t>
            </a:fld>
            <a:endParaRPr lang="en-CA"/>
          </a:p>
        </p:txBody>
      </p:sp>
    </p:spTree>
    <p:extLst>
      <p:ext uri="{BB962C8B-B14F-4D97-AF65-F5344CB8AC3E}">
        <p14:creationId xmlns:p14="http://schemas.microsoft.com/office/powerpoint/2010/main" val="2766674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The </a:t>
            </a:r>
            <a:r>
              <a:rPr kumimoji="0" lang="en-CA" sz="1600" b="1" i="0" u="none" strike="noStrike" kern="1200" cap="none" spc="0" normalizeH="0" baseline="0" noProof="0" dirty="0" err="1"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std</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::string</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 class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t>The </a:t>
            </a:r>
            <a:r>
              <a:rPr lang="en-CA" dirty="0" err="1" smtClean="0">
                <a:latin typeface="Consolas" panose="020B0609020204030204" pitchFamily="49" charset="0"/>
              </a:rPr>
              <a:t>std</a:t>
            </a:r>
            <a:r>
              <a:rPr lang="en-CA" dirty="0" smtClean="0">
                <a:latin typeface="Consolas" panose="020B0609020204030204" pitchFamily="49" charset="0"/>
              </a:rPr>
              <a:t>::string</a:t>
            </a:r>
            <a:r>
              <a:rPr lang="en-CA" dirty="0" smtClean="0"/>
              <a:t> class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string class</a:t>
            </a:r>
            <a:endParaRPr lang="en-CA" dirty="0"/>
          </a:p>
        </p:txBody>
      </p:sp>
      <p:sp>
        <p:nvSpPr>
          <p:cNvPr id="3" name="Content Placeholder 2"/>
          <p:cNvSpPr>
            <a:spLocks noGrp="1"/>
          </p:cNvSpPr>
          <p:nvPr>
            <p:ph idx="1"/>
          </p:nvPr>
        </p:nvSpPr>
        <p:spPr/>
        <p:txBody>
          <a:bodyPr/>
          <a:lstStyle/>
          <a:p>
            <a:r>
              <a:rPr lang="en-CA" dirty="0" smtClean="0"/>
              <a:t>There are many other operations:</a:t>
            </a:r>
          </a:p>
          <a:p>
            <a:pPr marL="800100" lvl="2" indent="0">
              <a:buNone/>
            </a:pP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::string name{};</a:t>
            </a:r>
          </a:p>
          <a:p>
            <a:pPr marL="800100" lvl="2" indent="0">
              <a:buNone/>
            </a:pP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::string surname{};</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"Enter your first name: ";</a:t>
            </a:r>
          </a:p>
          <a:p>
            <a:pPr marL="800100" lvl="2" indent="0">
              <a:buNone/>
            </a:pP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cin</a:t>
            </a:r>
            <a:r>
              <a:rPr lang="en-US" sz="1600" dirty="0" smtClean="0">
                <a:latin typeface="Consolas" panose="020B0609020204030204" pitchFamily="49" charset="0"/>
                <a:cs typeface="Consolas" panose="020B0609020204030204" pitchFamily="49" charset="0"/>
              </a:rPr>
              <a:t> &gt;&gt; name;</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err="1" smtClean="0">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"Enter your </a:t>
            </a:r>
            <a:r>
              <a:rPr lang="en-US" sz="1600" dirty="0" smtClean="0">
                <a:latin typeface="Consolas" panose="020B0609020204030204" pitchFamily="49" charset="0"/>
                <a:cs typeface="Consolas" panose="020B0609020204030204" pitchFamily="49" charset="0"/>
              </a:rPr>
              <a:t>last </a:t>
            </a:r>
            <a:r>
              <a:rPr lang="en-US" sz="1600" dirty="0">
                <a:latin typeface="Consolas" panose="020B0609020204030204" pitchFamily="49" charset="0"/>
                <a:cs typeface="Consolas" panose="020B0609020204030204" pitchFamily="49" charset="0"/>
              </a:rPr>
              <a:t>name: ";</a:t>
            </a:r>
          </a:p>
          <a:p>
            <a:pPr marL="800100" lvl="2" indent="0">
              <a:buNone/>
            </a:pPr>
            <a:r>
              <a:rPr lang="en-US" sz="1600" dirty="0" err="1">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cin</a:t>
            </a:r>
            <a:r>
              <a:rPr lang="en-US" sz="1600" dirty="0">
                <a:latin typeface="Consolas" panose="020B0609020204030204" pitchFamily="49" charset="0"/>
                <a:cs typeface="Consolas" panose="020B0609020204030204" pitchFamily="49" charset="0"/>
              </a:rPr>
              <a:t> &gt;&gt; </a:t>
            </a:r>
            <a:r>
              <a:rPr lang="en-US" sz="1600" dirty="0" smtClean="0">
                <a:latin typeface="Consolas" panose="020B0609020204030204" pitchFamily="49" charset="0"/>
                <a:cs typeface="Consolas" panose="020B0609020204030204" pitchFamily="49" charset="0"/>
              </a:rPr>
              <a:t>surname</a:t>
            </a:r>
            <a:r>
              <a:rPr lang="en-US" sz="1600" dirty="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b="1" dirty="0" smtClean="0">
                <a:solidFill>
                  <a:srgbClr val="FF4747"/>
                </a:solidFill>
                <a:latin typeface="Consolas" panose="020B0609020204030204" pitchFamily="49" charset="0"/>
                <a:cs typeface="Consolas" panose="020B0609020204030204" pitchFamily="49" charset="0"/>
              </a:rPr>
              <a:t>name += " " + surname;</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if ( </a:t>
            </a:r>
            <a:r>
              <a:rPr lang="en-US" sz="1600" b="1" dirty="0" smtClean="0">
                <a:solidFill>
                  <a:srgbClr val="FF4747"/>
                </a:solidFill>
                <a:latin typeface="Consolas" panose="020B0609020204030204" pitchFamily="49" charset="0"/>
                <a:cs typeface="Consolas" panose="020B0609020204030204" pitchFamily="49" charset="0"/>
              </a:rPr>
              <a:t>name == "Winston Smith" </a:t>
            </a:r>
            <a:r>
              <a:rPr lang="en-US" sz="1600" dirty="0" smtClean="0">
                <a:latin typeface="Consolas" panose="020B0609020204030204" pitchFamily="49" charset="0"/>
                <a:cs typeface="Consolas" panose="020B0609020204030204" pitchFamily="49" charset="0"/>
              </a:rPr>
              <a:t>)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std</a:t>
            </a:r>
            <a:r>
              <a:rPr lang="en-US" sz="1600" dirty="0" smtClean="0">
                <a:latin typeface="Consolas" panose="020B0609020204030204" pitchFamily="49" charset="0"/>
                <a:cs typeface="Consolas" panose="020B0609020204030204" pitchFamily="49" charset="0"/>
              </a:rPr>
              <a:t>::</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CA" sz="1600" dirty="0">
                <a:latin typeface="Consolas" panose="020B0609020204030204" pitchFamily="49" charset="0"/>
                <a:cs typeface="Consolas" panose="020B0609020204030204" pitchFamily="49" charset="0"/>
              </a:rPr>
              <a:t>Big Brother is Watching You</a:t>
            </a:r>
            <a:r>
              <a:rPr lang="en-CA" sz="1600" dirty="0" smtClean="0">
                <a:latin typeface="Consolas" panose="020B0609020204030204" pitchFamily="49" charset="0"/>
                <a:cs typeface="Consolas" panose="020B0609020204030204" pitchFamily="49" charset="0"/>
              </a:rPr>
              <a:t>." &lt;&lt; </a:t>
            </a:r>
            <a:r>
              <a:rPr lang="en-CA" sz="1600" dirty="0" err="1" smtClean="0">
                <a:latin typeface="Consolas" panose="020B0609020204030204" pitchFamily="49" charset="0"/>
                <a:cs typeface="Consolas" panose="020B0609020204030204" pitchFamily="49" charset="0"/>
              </a:rPr>
              <a:t>std</a:t>
            </a:r>
            <a:r>
              <a:rPr lang="en-CA" sz="1600" dirty="0" smtClean="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endl</a:t>
            </a:r>
            <a:r>
              <a:rPr lang="en-CA"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3562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lstStyle/>
          <a:p>
            <a:r>
              <a:rPr lang="en-US" dirty="0" smtClean="0"/>
              <a:t>These are all documented online: </a:t>
            </a:r>
          </a:p>
          <a:p>
            <a:pPr marL="457200" lvl="1" indent="0">
              <a:buNone/>
            </a:pPr>
            <a:r>
              <a:rPr lang="en-CA" i="1" dirty="0"/>
              <a:t>http://www.cplusplus.com/reference/string/string/</a:t>
            </a:r>
            <a:endParaRPr lang="en-CA" i="1" dirty="0" smtClean="0"/>
          </a:p>
        </p:txBody>
      </p:sp>
      <p:pic>
        <p:nvPicPr>
          <p:cNvPr id="4" name="Picture 3"/>
          <p:cNvPicPr>
            <a:picLocks noChangeAspect="1"/>
          </p:cNvPicPr>
          <p:nvPr/>
        </p:nvPicPr>
        <p:blipFill>
          <a:blip r:embed="rId2"/>
          <a:stretch>
            <a:fillRect/>
          </a:stretch>
        </p:blipFill>
        <p:spPr>
          <a:xfrm>
            <a:off x="1835696" y="2364701"/>
            <a:ext cx="3744416" cy="4493299"/>
          </a:xfrm>
          <a:prstGeom prst="rect">
            <a:avLst/>
          </a:prstGeom>
        </p:spPr>
      </p:pic>
    </p:spTree>
    <p:extLst>
      <p:ext uri="{BB962C8B-B14F-4D97-AF65-F5344CB8AC3E}">
        <p14:creationId xmlns:p14="http://schemas.microsoft.com/office/powerpoint/2010/main" val="16554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p:txBody>
          <a:bodyPr>
            <a:noAutofit/>
          </a:bodyPr>
          <a:lstStyle/>
          <a:p>
            <a:r>
              <a:rPr lang="en-US" dirty="0" smtClean="0"/>
              <a:t>One common operation on many classes is to convert an instance of the class to a string:</a:t>
            </a:r>
          </a:p>
          <a:p>
            <a:pPr marL="800100" lvl="2" indent="0">
              <a:buNone/>
            </a:pPr>
            <a:r>
              <a:rPr lang="en-US" sz="1700" dirty="0" smtClean="0">
                <a:latin typeface="Consolas" panose="020B0609020204030204" pitchFamily="49" charset="0"/>
              </a:rPr>
              <a:t>class Vector_3d{ </a:t>
            </a:r>
          </a:p>
          <a:p>
            <a:pPr marL="800100" lvl="2" indent="0">
              <a:buNone/>
            </a:pPr>
            <a:r>
              <a:rPr lang="en-US" sz="1700" dirty="0" smtClean="0">
                <a:latin typeface="Consolas" panose="020B0609020204030204" pitchFamily="49" charset="0"/>
              </a:rPr>
              <a:t>    public:</a:t>
            </a:r>
          </a:p>
          <a:p>
            <a:pPr marL="800100" lvl="2" indent="0">
              <a:buNone/>
            </a:pPr>
            <a:r>
              <a:rPr lang="en-US" sz="1700" dirty="0" smtClean="0">
                <a:latin typeface="Consolas" panose="020B0609020204030204" pitchFamily="49" charset="0"/>
              </a:rPr>
              <a:t>        // Member variables...</a:t>
            </a:r>
          </a:p>
          <a:p>
            <a:pPr marL="800100" lvl="2" indent="0">
              <a:buNone/>
            </a:pPr>
            <a:r>
              <a:rPr lang="en-US" sz="1700" dirty="0" smtClean="0">
                <a:latin typeface="Consolas" panose="020B0609020204030204" pitchFamily="49" charset="0"/>
              </a:rPr>
              <a:t>        // Member functions</a:t>
            </a:r>
          </a:p>
          <a:p>
            <a:pPr marL="800100" lvl="2" indent="0">
              <a:buNone/>
            </a:pP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::string </a:t>
            </a:r>
            <a:r>
              <a:rPr lang="en-US" sz="1700" dirty="0" err="1" smtClean="0">
                <a:latin typeface="Consolas" panose="020B0609020204030204" pitchFamily="49" charset="0"/>
              </a:rPr>
              <a:t>to_string</a:t>
            </a:r>
            <a:r>
              <a:rPr lang="en-US" sz="1700" dirty="0" smtClean="0">
                <a:latin typeface="Consolas" panose="020B0609020204030204" pitchFamily="49" charset="0"/>
              </a:rPr>
              <a:t>() </a:t>
            </a:r>
            <a:r>
              <a:rPr lang="en-US" sz="1700" dirty="0" err="1" smtClean="0">
                <a:latin typeface="Consolas" panose="020B0609020204030204" pitchFamily="49" charset="0"/>
              </a:rPr>
              <a:t>const</a:t>
            </a:r>
            <a:r>
              <a:rPr lang="en-US" sz="1700" dirty="0" smtClean="0">
                <a:latin typeface="Consolas" panose="020B0609020204030204" pitchFamily="49" charset="0"/>
              </a:rPr>
              <a:t>;</a:t>
            </a: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 other member functions...</a:t>
            </a:r>
          </a:p>
          <a:p>
            <a:pPr marL="800100" lvl="2" indent="0">
              <a:buNone/>
            </a:pPr>
            <a:r>
              <a:rPr lang="en-US" sz="1700" dirty="0" smtClean="0">
                <a:latin typeface="Consolas" panose="020B0609020204030204" pitchFamily="49" charset="0"/>
              </a:rPr>
              <a:t>};</a:t>
            </a:r>
          </a:p>
          <a:p>
            <a:pPr marL="800100" lvl="2" indent="0">
              <a:buNone/>
            </a:pPr>
            <a:endParaRPr lang="en-US" sz="1700" dirty="0">
              <a:latin typeface="Consolas" panose="020B0609020204030204" pitchFamily="49" charset="0"/>
            </a:endParaRPr>
          </a:p>
          <a:p>
            <a:pPr lvl="0"/>
            <a:r>
              <a:rPr lang="en-US" dirty="0" smtClean="0">
                <a:solidFill>
                  <a:prstClr val="black"/>
                </a:solidFill>
              </a:rPr>
              <a:t>How a class is converted to a string is a personal preference:</a:t>
            </a:r>
          </a:p>
          <a:p>
            <a:pPr lvl="0"/>
            <a:endParaRPr lang="en-US" sz="1700" dirty="0" smtClean="0">
              <a:latin typeface="Consolas" panose="020B0609020204030204" pitchFamily="49" charset="0"/>
            </a:endParaRPr>
          </a:p>
          <a:p>
            <a:pPr marL="800100" lvl="2" indent="0">
              <a:buNone/>
            </a:pPr>
            <a:endParaRPr lang="en-US" sz="1700" dirty="0">
              <a:latin typeface="Consolas" panose="020B0609020204030204" pitchFamily="49" charset="0"/>
            </a:endParaRPr>
          </a:p>
        </p:txBody>
      </p:sp>
    </p:spTree>
    <p:extLst>
      <p:ext uri="{BB962C8B-B14F-4D97-AF65-F5344CB8AC3E}">
        <p14:creationId xmlns:p14="http://schemas.microsoft.com/office/powerpoint/2010/main" val="206824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a:xfrm>
            <a:off x="457200" y="1600200"/>
            <a:ext cx="7931224" cy="4525963"/>
          </a:xfrm>
        </p:spPr>
        <p:txBody>
          <a:bodyPr>
            <a:noAutofit/>
          </a:bodyPr>
          <a:lstStyle/>
          <a:p>
            <a:r>
              <a:rPr lang="en-US" dirty="0">
                <a:solidFill>
                  <a:prstClr val="black"/>
                </a:solidFill>
              </a:rPr>
              <a:t>How a class is converted to a string is a personal preference:</a:t>
            </a:r>
          </a:p>
          <a:p>
            <a:pPr lvl="1"/>
            <a:r>
              <a:rPr lang="en-US" dirty="0" smtClean="0"/>
              <a:t>For example</a:t>
            </a:r>
          </a:p>
          <a:p>
            <a:pPr marL="800100" lvl="2" indent="0">
              <a:buNone/>
            </a:pPr>
            <a:r>
              <a:rPr lang="en-US" sz="1700" dirty="0" err="1" smtClean="0">
                <a:latin typeface="Consolas" panose="020B0609020204030204" pitchFamily="49" charset="0"/>
              </a:rPr>
              <a:t>std</a:t>
            </a:r>
            <a:r>
              <a:rPr lang="en-US" sz="1700" dirty="0" smtClean="0">
                <a:latin typeface="Consolas" panose="020B0609020204030204" pitchFamily="49" charset="0"/>
              </a:rPr>
              <a:t>::string Vector_3d::</a:t>
            </a:r>
            <a:r>
              <a:rPr lang="en-US" sz="1700" dirty="0" err="1" smtClean="0">
                <a:latin typeface="Consolas" panose="020B0609020204030204" pitchFamily="49" charset="0"/>
              </a:rPr>
              <a:t>to_string</a:t>
            </a:r>
            <a:r>
              <a:rPr lang="en-US" sz="1700" dirty="0" smtClean="0">
                <a:latin typeface="Consolas" panose="020B0609020204030204" pitchFamily="49" charset="0"/>
              </a:rPr>
              <a:t>() </a:t>
            </a:r>
            <a:r>
              <a:rPr lang="en-US" sz="1700" dirty="0" err="1" smtClean="0">
                <a:latin typeface="Consolas" panose="020B0609020204030204" pitchFamily="49" charset="0"/>
              </a:rPr>
              <a:t>const</a:t>
            </a:r>
            <a:r>
              <a:rPr lang="en-US" sz="1700" dirty="0" smtClean="0">
                <a:latin typeface="Consolas" panose="020B0609020204030204" pitchFamily="49" charset="0"/>
              </a:rPr>
              <a:t> {</a:t>
            </a:r>
          </a:p>
          <a:p>
            <a:pPr marL="800100" lvl="2" indent="0">
              <a:buNone/>
            </a:pPr>
            <a:r>
              <a:rPr lang="en-US" sz="1700" dirty="0" smtClean="0">
                <a:latin typeface="Consolas" panose="020B0609020204030204" pitchFamily="49" charset="0"/>
              </a:rPr>
              <a:t>     return "(" + x + ", " + y + ", " + z + ")";</a:t>
            </a:r>
          </a:p>
          <a:p>
            <a:pPr marL="800100" lvl="2" indent="0">
              <a:buNone/>
            </a:pPr>
            <a:r>
              <a:rPr lang="en-US" sz="1700" dirty="0" smtClean="0">
                <a:latin typeface="Consolas" panose="020B0609020204030204" pitchFamily="49" charset="0"/>
              </a:rPr>
              <a:t>}</a:t>
            </a:r>
          </a:p>
          <a:p>
            <a:pPr marL="800100" lvl="2" indent="0">
              <a:buNone/>
            </a:pPr>
            <a:endParaRPr lang="en-US" sz="1700" dirty="0">
              <a:latin typeface="Consolas" panose="020B0609020204030204" pitchFamily="49" charset="0"/>
            </a:endParaRPr>
          </a:p>
          <a:p>
            <a:r>
              <a:rPr lang="en-US" dirty="0" smtClean="0">
                <a:solidFill>
                  <a:prstClr val="black"/>
                </a:solidFill>
              </a:rPr>
              <a:t>Attempting to compile this causes a problem:</a:t>
            </a:r>
            <a:endParaRPr lang="en-US" dirty="0">
              <a:solidFill>
                <a:prstClr val="black"/>
              </a:solidFill>
            </a:endParaRPr>
          </a:p>
          <a:p>
            <a:pPr marL="457200" lvl="1" indent="0">
              <a:buNone/>
            </a:pPr>
            <a:r>
              <a:rPr lang="en-US" sz="1400" dirty="0" smtClean="0">
                <a:latin typeface="Consolas" panose="020B0609020204030204" pitchFamily="49" charset="0"/>
              </a:rPr>
              <a:t>sample.cpp</a:t>
            </a:r>
            <a:r>
              <a:rPr lang="en-US" sz="1400" dirty="0">
                <a:latin typeface="Consolas" panose="020B0609020204030204" pitchFamily="49" charset="0"/>
              </a:rPr>
              <a:t>: In member </a:t>
            </a:r>
            <a:r>
              <a:rPr lang="en-US" sz="1400" dirty="0" smtClean="0">
                <a:latin typeface="Consolas" panose="020B0609020204030204" pitchFamily="49" charset="0"/>
              </a:rPr>
              <a:t>function</a:t>
            </a:r>
          </a:p>
          <a:p>
            <a:pPr marL="457200" lvl="1" indent="0">
              <a:buNone/>
            </a:pPr>
            <a:r>
              <a:rPr lang="en-US" sz="1400" dirty="0" smtClean="0">
                <a:latin typeface="Consolas" panose="020B0609020204030204" pitchFamily="49" charset="0"/>
              </a:rPr>
              <a:t>‘</a:t>
            </a:r>
            <a:r>
              <a:rPr lang="en-US" sz="1400" dirty="0" err="1" smtClean="0">
                <a:latin typeface="Consolas" panose="020B0609020204030204" pitchFamily="49" charset="0"/>
              </a:rPr>
              <a:t>std</a:t>
            </a:r>
            <a:r>
              <a:rPr lang="en-US" sz="1400" dirty="0">
                <a:latin typeface="Consolas" panose="020B0609020204030204" pitchFamily="49" charset="0"/>
              </a:rPr>
              <a:t>::__cxx11::string Vector_3d::</a:t>
            </a:r>
            <a:r>
              <a:rPr lang="en-US" sz="1400" dirty="0" err="1">
                <a:latin typeface="Consolas" panose="020B0609020204030204" pitchFamily="49" charset="0"/>
              </a:rPr>
              <a:t>to_string</a:t>
            </a:r>
            <a:r>
              <a:rPr lang="en-US" sz="1400" dirty="0">
                <a:latin typeface="Consolas" panose="020B0609020204030204" pitchFamily="49" charset="0"/>
              </a:rPr>
              <a:t>() </a:t>
            </a:r>
            <a:r>
              <a:rPr lang="en-US" sz="1400" dirty="0" err="1">
                <a:latin typeface="Consolas" panose="020B0609020204030204" pitchFamily="49" charset="0"/>
              </a:rPr>
              <a:t>const</a:t>
            </a:r>
            <a:r>
              <a:rPr lang="en-US" sz="1400" dirty="0">
                <a:latin typeface="Consolas" panose="020B0609020204030204" pitchFamily="49" charset="0"/>
              </a:rPr>
              <a:t>’:</a:t>
            </a:r>
          </a:p>
          <a:p>
            <a:pPr marL="457200" lvl="1" indent="0">
              <a:buNone/>
            </a:pPr>
            <a:r>
              <a:rPr lang="en-US" sz="1400" dirty="0" smtClean="0">
                <a:latin typeface="Consolas" panose="020B0609020204030204" pitchFamily="49" charset="0"/>
              </a:rPr>
              <a:t>sample.cpp:43:17</a:t>
            </a:r>
            <a:r>
              <a:rPr lang="en-US" sz="1400" dirty="0">
                <a:latin typeface="Consolas" panose="020B0609020204030204" pitchFamily="49" charset="0"/>
              </a:rPr>
              <a:t>: error: invalid operands of types ‘</a:t>
            </a:r>
            <a:r>
              <a:rPr lang="en-US" sz="1400" dirty="0" err="1">
                <a:latin typeface="Consolas" panose="020B0609020204030204" pitchFamily="49" charset="0"/>
              </a:rPr>
              <a:t>const</a:t>
            </a:r>
            <a:r>
              <a:rPr lang="en-US" sz="1400" dirty="0">
                <a:latin typeface="Consolas" panose="020B0609020204030204" pitchFamily="49" charset="0"/>
              </a:rPr>
              <a:t> char [2]’ </a:t>
            </a:r>
            <a:r>
              <a:rPr lang="en-US" sz="1400" dirty="0" smtClean="0">
                <a:latin typeface="Consolas" panose="020B0609020204030204" pitchFamily="49" charset="0"/>
              </a:rPr>
              <a:t>and</a:t>
            </a:r>
          </a:p>
          <a:p>
            <a:pPr marL="457200" lvl="1" indent="0">
              <a:buNone/>
            </a:pPr>
            <a:r>
              <a:rPr lang="en-US" sz="1400" dirty="0" smtClean="0">
                <a:latin typeface="Consolas" panose="020B0609020204030204" pitchFamily="49" charset="0"/>
              </a:rPr>
              <a:t>‘</a:t>
            </a:r>
            <a:r>
              <a:rPr lang="en-US" sz="1400" dirty="0" err="1">
                <a:latin typeface="Consolas" panose="020B0609020204030204" pitchFamily="49" charset="0"/>
              </a:rPr>
              <a:t>const</a:t>
            </a:r>
            <a:r>
              <a:rPr lang="en-US" sz="1400" dirty="0">
                <a:latin typeface="Consolas" panose="020B0609020204030204" pitchFamily="49" charset="0"/>
              </a:rPr>
              <a:t> </a:t>
            </a:r>
            <a:r>
              <a:rPr lang="en-US" sz="1400" dirty="0" smtClean="0">
                <a:latin typeface="Consolas" panose="020B0609020204030204" pitchFamily="49" charset="0"/>
              </a:rPr>
              <a:t>double’ </a:t>
            </a:r>
            <a:r>
              <a:rPr lang="en-US" sz="1400" dirty="0">
                <a:latin typeface="Consolas" panose="020B0609020204030204" pitchFamily="49" charset="0"/>
              </a:rPr>
              <a:t>to binary ‘operator+’</a:t>
            </a:r>
          </a:p>
          <a:p>
            <a:pPr marL="457200" lvl="1" indent="0">
              <a:buNone/>
            </a:pPr>
            <a:r>
              <a:rPr lang="en-US" sz="1400" dirty="0">
                <a:latin typeface="Consolas" panose="020B0609020204030204" pitchFamily="49" charset="0"/>
              </a:rPr>
              <a:t>      return "(" + x + ", " + y + ", " + z + ")";</a:t>
            </a:r>
          </a:p>
          <a:p>
            <a:pPr marL="457200" lvl="1" indent="0">
              <a:buNone/>
            </a:pPr>
            <a:r>
              <a:rPr lang="en-US" sz="1400" dirty="0">
                <a:latin typeface="Consolas" panose="020B0609020204030204" pitchFamily="49" charset="0"/>
              </a:rPr>
              <a:t>             </a:t>
            </a:r>
            <a:r>
              <a:rPr lang="en-US" sz="1400" dirty="0" smtClean="0">
                <a:latin typeface="Consolas" panose="020B0609020204030204" pitchFamily="49" charset="0"/>
              </a:rPr>
              <a:t>~~~~^~~</a:t>
            </a:r>
            <a:endParaRPr lang="en-US" sz="1400" dirty="0">
              <a:latin typeface="Consolas" panose="020B0609020204030204" pitchFamily="49" charset="0"/>
            </a:endParaRPr>
          </a:p>
        </p:txBody>
      </p:sp>
      <p:sp>
        <p:nvSpPr>
          <p:cNvPr id="4" name="TextBox 3"/>
          <p:cNvSpPr txBox="1"/>
          <p:nvPr/>
        </p:nvSpPr>
        <p:spPr>
          <a:xfrm>
            <a:off x="2123728" y="5587797"/>
            <a:ext cx="6894836" cy="707886"/>
          </a:xfrm>
          <a:prstGeom prst="rect">
            <a:avLst/>
          </a:prstGeom>
          <a:noFill/>
        </p:spPr>
        <p:txBody>
          <a:bodyPr wrap="none" rtlCol="0">
            <a:spAutoFit/>
          </a:bodyPr>
          <a:lstStyle/>
          <a:p>
            <a:r>
              <a:rPr lang="en-US" sz="2000" dirty="0" smtClean="0">
                <a:solidFill>
                  <a:srgbClr val="0070C0"/>
                </a:solidFill>
                <a:latin typeface="Georgia" panose="02040502050405020303" pitchFamily="18" charset="0"/>
              </a:rPr>
              <a:t>The compiler is saying:</a:t>
            </a:r>
          </a:p>
          <a:p>
            <a:r>
              <a:rPr lang="en-US" sz="2000" dirty="0">
                <a:solidFill>
                  <a:srgbClr val="0070C0"/>
                </a:solidFill>
                <a:latin typeface="Georgia" panose="02040502050405020303" pitchFamily="18" charset="0"/>
              </a:rPr>
              <a:t> </a:t>
            </a:r>
            <a:r>
              <a:rPr lang="en-US" sz="2000" dirty="0" smtClean="0">
                <a:solidFill>
                  <a:srgbClr val="0070C0"/>
                </a:solidFill>
                <a:latin typeface="Georgia" panose="02040502050405020303" pitchFamily="18" charset="0"/>
              </a:rPr>
              <a:t>  “I don’t know how to </a:t>
            </a:r>
            <a:r>
              <a:rPr lang="en-US" sz="2000" i="1" dirty="0" smtClean="0">
                <a:solidFill>
                  <a:srgbClr val="0070C0"/>
                </a:solidFill>
                <a:latin typeface="Georgia" panose="02040502050405020303" pitchFamily="18" charset="0"/>
              </a:rPr>
              <a:t>add</a:t>
            </a:r>
            <a:r>
              <a:rPr lang="en-US" sz="2000" dirty="0" smtClean="0">
                <a:solidFill>
                  <a:srgbClr val="0070C0"/>
                </a:solidFill>
                <a:latin typeface="Georgia" panose="02040502050405020303" pitchFamily="18" charset="0"/>
              </a:rPr>
              <a:t> a character array and a double.”</a:t>
            </a:r>
            <a:endParaRPr lang="en-CA" sz="20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473220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a:xfrm>
            <a:off x="457200" y="1600200"/>
            <a:ext cx="7931224" cy="4525963"/>
          </a:xfrm>
        </p:spPr>
        <p:txBody>
          <a:bodyPr>
            <a:noAutofit/>
          </a:bodyPr>
          <a:lstStyle/>
          <a:p>
            <a:r>
              <a:rPr lang="en-US" dirty="0" smtClean="0">
                <a:solidFill>
                  <a:prstClr val="black"/>
                </a:solidFill>
              </a:rPr>
              <a:t>Reading through the documentation, you find a </a:t>
            </a:r>
            <a:r>
              <a:rPr lang="en-US" dirty="0" err="1" smtClean="0">
                <a:solidFill>
                  <a:prstClr val="black"/>
                </a:solidFill>
                <a:latin typeface="Consolas" panose="020B0609020204030204" pitchFamily="49" charset="0"/>
              </a:rPr>
              <a:t>std</a:t>
            </a:r>
            <a:r>
              <a:rPr lang="en-US" dirty="0" smtClean="0">
                <a:solidFill>
                  <a:prstClr val="black"/>
                </a:solidFill>
                <a:latin typeface="Consolas" panose="020B0609020204030204" pitchFamily="49" charset="0"/>
              </a:rPr>
              <a:t>::</a:t>
            </a:r>
            <a:r>
              <a:rPr lang="en-US" dirty="0" err="1">
                <a:solidFill>
                  <a:prstClr val="black"/>
                </a:solidFill>
                <a:latin typeface="Consolas" panose="020B0609020204030204" pitchFamily="49" charset="0"/>
              </a:rPr>
              <a:t>t</a:t>
            </a:r>
            <a:r>
              <a:rPr lang="en-US" dirty="0" err="1" smtClean="0">
                <a:solidFill>
                  <a:prstClr val="black"/>
                </a:solidFill>
                <a:latin typeface="Consolas" panose="020B0609020204030204" pitchFamily="49" charset="0"/>
              </a:rPr>
              <a:t>o_string</a:t>
            </a:r>
            <a:r>
              <a:rPr lang="en-US" dirty="0" smtClean="0">
                <a:solidFill>
                  <a:prstClr val="black"/>
                </a:solidFill>
                <a:latin typeface="Consolas" panose="020B0609020204030204" pitchFamily="49" charset="0"/>
              </a:rPr>
              <a:t>(…)</a:t>
            </a:r>
            <a:r>
              <a:rPr lang="en-US" dirty="0" smtClean="0">
                <a:solidFill>
                  <a:prstClr val="black"/>
                </a:solidFill>
              </a:rPr>
              <a:t> command in the </a:t>
            </a:r>
            <a:r>
              <a:rPr lang="en-US" dirty="0" smtClean="0">
                <a:solidFill>
                  <a:prstClr val="black"/>
                </a:solidFill>
                <a:latin typeface="Consolas" panose="020B0609020204030204" pitchFamily="49" charset="0"/>
              </a:rPr>
              <a:t>string</a:t>
            </a:r>
            <a:r>
              <a:rPr lang="en-US" dirty="0" smtClean="0">
                <a:solidFill>
                  <a:prstClr val="black"/>
                </a:solidFill>
              </a:rPr>
              <a:t> library:</a:t>
            </a:r>
            <a:endParaRPr lang="en-US" dirty="0">
              <a:solidFill>
                <a:prstClr val="black"/>
              </a:solidFill>
            </a:endParaRPr>
          </a:p>
          <a:p>
            <a:pPr marL="800100" lvl="2" indent="0">
              <a:buNone/>
            </a:pPr>
            <a:r>
              <a:rPr lang="en-US" sz="1700" dirty="0" err="1" smtClean="0">
                <a:latin typeface="Consolas" panose="020B0609020204030204" pitchFamily="49" charset="0"/>
              </a:rPr>
              <a:t>std</a:t>
            </a:r>
            <a:r>
              <a:rPr lang="en-US" sz="1700" dirty="0" smtClean="0">
                <a:latin typeface="Consolas" panose="020B0609020204030204" pitchFamily="49" charset="0"/>
              </a:rPr>
              <a:t>::string Vector_3d::</a:t>
            </a:r>
            <a:r>
              <a:rPr lang="en-US" sz="1700" dirty="0" err="1" smtClean="0">
                <a:latin typeface="Consolas" panose="020B0609020204030204" pitchFamily="49" charset="0"/>
              </a:rPr>
              <a:t>to_string</a:t>
            </a:r>
            <a:r>
              <a:rPr lang="en-US" sz="1700" dirty="0" smtClean="0">
                <a:latin typeface="Consolas" panose="020B0609020204030204" pitchFamily="49" charset="0"/>
              </a:rPr>
              <a:t>() </a:t>
            </a:r>
            <a:r>
              <a:rPr lang="en-US" sz="1700" dirty="0" err="1" smtClean="0">
                <a:latin typeface="Consolas" panose="020B0609020204030204" pitchFamily="49" charset="0"/>
              </a:rPr>
              <a:t>const</a:t>
            </a:r>
            <a:r>
              <a:rPr lang="en-US" sz="1700" dirty="0" smtClean="0">
                <a:latin typeface="Consolas" panose="020B0609020204030204" pitchFamily="49" charset="0"/>
              </a:rPr>
              <a:t> {</a:t>
            </a:r>
          </a:p>
          <a:p>
            <a:pPr marL="800100" lvl="2" indent="0">
              <a:buNone/>
            </a:pPr>
            <a:r>
              <a:rPr lang="en-US" sz="1700" dirty="0" smtClean="0">
                <a:latin typeface="Consolas" panose="020B0609020204030204" pitchFamily="49" charset="0"/>
              </a:rPr>
              <a:t>     return "(" +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to_string</a:t>
            </a:r>
            <a:r>
              <a:rPr lang="en-US" sz="1700" dirty="0" smtClean="0">
                <a:latin typeface="Consolas" panose="020B0609020204030204" pitchFamily="49" charset="0"/>
              </a:rPr>
              <a:t>( x ) + </a:t>
            </a:r>
            <a:r>
              <a:rPr lang="en-US" sz="1700" dirty="0" smtClean="0">
                <a:latin typeface="Consolas" panose="020B0609020204030204" pitchFamily="49" charset="0"/>
              </a:rPr>
              <a:t>", " </a:t>
            </a:r>
            <a:endParaRPr lang="en-US" sz="1700" dirty="0" smtClean="0">
              <a:latin typeface="Consolas" panose="020B0609020204030204" pitchFamily="49" charset="0"/>
            </a:endParaRP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a:t>
            </a: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to_string</a:t>
            </a:r>
            <a:r>
              <a:rPr lang="en-US" sz="1700" dirty="0" smtClean="0">
                <a:latin typeface="Consolas" panose="020B0609020204030204" pitchFamily="49" charset="0"/>
              </a:rPr>
              <a:t>( y ) </a:t>
            </a:r>
            <a:r>
              <a:rPr lang="en-US" sz="1700" dirty="0" smtClean="0">
                <a:latin typeface="Consolas" panose="020B0609020204030204" pitchFamily="49" charset="0"/>
              </a:rPr>
              <a:t>+ ", " </a:t>
            </a:r>
            <a:endParaRPr lang="en-US" sz="1700" dirty="0" smtClean="0">
              <a:latin typeface="Consolas" panose="020B0609020204030204" pitchFamily="49" charset="0"/>
            </a:endParaRPr>
          </a:p>
          <a:p>
            <a:pPr marL="800100" lvl="2" indent="0">
              <a:buNone/>
            </a:pPr>
            <a:r>
              <a:rPr lang="en-US" sz="1700" dirty="0">
                <a:latin typeface="Consolas" panose="020B0609020204030204" pitchFamily="49" charset="0"/>
              </a:rPr>
              <a:t> </a:t>
            </a:r>
            <a:r>
              <a:rPr lang="en-US" sz="1700" dirty="0" smtClean="0">
                <a:latin typeface="Consolas" panose="020B0609020204030204" pitchFamily="49" charset="0"/>
              </a:rPr>
              <a:t>               </a:t>
            </a: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to_string</a:t>
            </a:r>
            <a:r>
              <a:rPr lang="en-US" sz="1700" dirty="0" smtClean="0">
                <a:latin typeface="Consolas" panose="020B0609020204030204" pitchFamily="49" charset="0"/>
              </a:rPr>
              <a:t>( z ) </a:t>
            </a:r>
            <a:r>
              <a:rPr lang="en-US" sz="1700" dirty="0" smtClean="0">
                <a:latin typeface="Consolas" panose="020B0609020204030204" pitchFamily="49" charset="0"/>
              </a:rPr>
              <a:t>+ ")";</a:t>
            </a:r>
          </a:p>
          <a:p>
            <a:pPr marL="800100" lvl="2" indent="0">
              <a:buNone/>
            </a:pPr>
            <a:r>
              <a:rPr lang="en-US" sz="1700" dirty="0" smtClean="0">
                <a:latin typeface="Consolas" panose="020B0609020204030204" pitchFamily="49" charset="0"/>
              </a:rPr>
              <a:t>}</a:t>
            </a:r>
          </a:p>
          <a:p>
            <a:pPr marL="800100" lvl="2" indent="0">
              <a:buNone/>
            </a:pPr>
            <a:endParaRPr lang="en-US" sz="1700" dirty="0">
              <a:latin typeface="Consolas" panose="020B0609020204030204" pitchFamily="49" charset="0"/>
            </a:endParaRPr>
          </a:p>
          <a:p>
            <a:r>
              <a:rPr lang="en-US" dirty="0" smtClean="0">
                <a:solidFill>
                  <a:prstClr val="black"/>
                </a:solidFill>
              </a:rPr>
              <a:t>Now we can use this:</a:t>
            </a:r>
          </a:p>
          <a:p>
            <a:pPr marL="857250" lvl="2" indent="0">
              <a:buNone/>
            </a:pPr>
            <a:r>
              <a:rPr lang="en-US" sz="1700" dirty="0" err="1" smtClean="0">
                <a:latin typeface="Consolas" panose="020B0609020204030204" pitchFamily="49" charset="0"/>
              </a:rPr>
              <a:t>int</a:t>
            </a:r>
            <a:r>
              <a:rPr lang="en-US" sz="1700" dirty="0" smtClean="0">
                <a:latin typeface="Consolas" panose="020B0609020204030204" pitchFamily="49" charset="0"/>
              </a:rPr>
              <a:t> main() {</a:t>
            </a:r>
          </a:p>
          <a:p>
            <a:pPr marL="857250" lvl="2" indent="0">
              <a:buNone/>
            </a:pPr>
            <a:r>
              <a:rPr lang="en-US" sz="1700" dirty="0">
                <a:latin typeface="Consolas" panose="020B0609020204030204" pitchFamily="49" charset="0"/>
              </a:rPr>
              <a:t> </a:t>
            </a:r>
            <a:r>
              <a:rPr lang="en-US" sz="1700" dirty="0" smtClean="0">
                <a:latin typeface="Consolas" panose="020B0609020204030204" pitchFamily="49" charset="0"/>
              </a:rPr>
              <a:t>   Vector_3d v{1, 2, 3};</a:t>
            </a:r>
          </a:p>
          <a:p>
            <a:pPr marL="857250" lvl="2" indent="0">
              <a:buNone/>
            </a:pPr>
            <a:r>
              <a:rPr lang="en-US" sz="1700" dirty="0">
                <a:latin typeface="Consolas" panose="020B0609020204030204" pitchFamily="49" charset="0"/>
              </a:rPr>
              <a:t> </a:t>
            </a: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cout</a:t>
            </a:r>
            <a:r>
              <a:rPr lang="en-US" sz="1700" dirty="0" smtClean="0">
                <a:latin typeface="Consolas" panose="020B0609020204030204" pitchFamily="49" charset="0"/>
              </a:rPr>
              <a:t> &lt;&lt; </a:t>
            </a:r>
            <a:r>
              <a:rPr lang="en-US" sz="1700" dirty="0" err="1" smtClean="0">
                <a:latin typeface="Consolas" panose="020B0609020204030204" pitchFamily="49" charset="0"/>
              </a:rPr>
              <a:t>v.to_string</a:t>
            </a:r>
            <a:r>
              <a:rPr lang="en-US" sz="1700" dirty="0" smtClean="0">
                <a:latin typeface="Consolas" panose="020B0609020204030204" pitchFamily="49" charset="0"/>
              </a:rPr>
              <a:t>() &lt;&lt;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endl</a:t>
            </a:r>
            <a:r>
              <a:rPr lang="en-US" sz="1700" dirty="0" smtClean="0">
                <a:latin typeface="Consolas" panose="020B0609020204030204" pitchFamily="49" charset="0"/>
              </a:rPr>
              <a:t>;</a:t>
            </a:r>
          </a:p>
          <a:p>
            <a:pPr marL="857250" lvl="2" indent="0">
              <a:buNone/>
            </a:pPr>
            <a:r>
              <a:rPr lang="en-US" sz="1700" dirty="0">
                <a:latin typeface="Consolas" panose="020B0609020204030204" pitchFamily="49" charset="0"/>
              </a:rPr>
              <a:t> </a:t>
            </a:r>
            <a:r>
              <a:rPr lang="en-US" sz="1700" dirty="0" smtClean="0">
                <a:latin typeface="Consolas" panose="020B0609020204030204" pitchFamily="49" charset="0"/>
              </a:rPr>
              <a:t>   return 0</a:t>
            </a:r>
          </a:p>
          <a:p>
            <a:pPr marL="857250" lvl="2" indent="0">
              <a:buNone/>
            </a:pPr>
            <a:r>
              <a:rPr lang="en-US" sz="1700" dirty="0">
                <a:latin typeface="Consolas" panose="020B0609020204030204" pitchFamily="49" charset="0"/>
              </a:rPr>
              <a:t>}</a:t>
            </a:r>
          </a:p>
        </p:txBody>
      </p:sp>
      <p:sp>
        <p:nvSpPr>
          <p:cNvPr id="4" name="TextBox 3"/>
          <p:cNvSpPr txBox="1"/>
          <p:nvPr/>
        </p:nvSpPr>
        <p:spPr>
          <a:xfrm>
            <a:off x="3260606" y="5805264"/>
            <a:ext cx="4839786" cy="707886"/>
          </a:xfrm>
          <a:prstGeom prst="rect">
            <a:avLst/>
          </a:prstGeom>
          <a:noFill/>
        </p:spPr>
        <p:txBody>
          <a:bodyPr wrap="none" rtlCol="0">
            <a:spAutoFit/>
          </a:bodyPr>
          <a:lstStyle/>
          <a:p>
            <a:r>
              <a:rPr lang="en-US" sz="2000" dirty="0" smtClean="0">
                <a:solidFill>
                  <a:srgbClr val="0070C0"/>
                </a:solidFill>
                <a:latin typeface="Georgia" panose="02040502050405020303" pitchFamily="18" charset="0"/>
              </a:rPr>
              <a:t>Output:</a:t>
            </a:r>
          </a:p>
          <a:p>
            <a:r>
              <a:rPr lang="en-US" sz="2000" dirty="0" smtClean="0">
                <a:solidFill>
                  <a:srgbClr val="0070C0"/>
                </a:solidFill>
                <a:latin typeface="Consolas" panose="020B0609020204030204" pitchFamily="49" charset="0"/>
              </a:rPr>
              <a:t>   (</a:t>
            </a:r>
            <a:r>
              <a:rPr lang="en-US" sz="2000" dirty="0">
                <a:solidFill>
                  <a:srgbClr val="0070C0"/>
                </a:solidFill>
                <a:latin typeface="Consolas" panose="020B0609020204030204" pitchFamily="49" charset="0"/>
              </a:rPr>
              <a:t>1.000000, 2.000000, 3.000000)</a:t>
            </a:r>
          </a:p>
        </p:txBody>
      </p:sp>
    </p:spTree>
    <p:extLst>
      <p:ext uri="{BB962C8B-B14F-4D97-AF65-F5344CB8AC3E}">
        <p14:creationId xmlns:p14="http://schemas.microsoft.com/office/powerpoint/2010/main" val="4293477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a:xfrm>
            <a:off x="457200" y="1600200"/>
            <a:ext cx="7931224" cy="4525963"/>
          </a:xfrm>
        </p:spPr>
        <p:txBody>
          <a:bodyPr>
            <a:noAutofit/>
          </a:bodyPr>
          <a:lstStyle/>
          <a:p>
            <a:r>
              <a:rPr lang="en-US" dirty="0" smtClean="0">
                <a:solidFill>
                  <a:prstClr val="black"/>
                </a:solidFill>
              </a:rPr>
              <a:t>Reading online at </a:t>
            </a:r>
            <a:r>
              <a:rPr lang="en-US" dirty="0" smtClean="0">
                <a:solidFill>
                  <a:prstClr val="black"/>
                </a:solidFill>
                <a:latin typeface="Consolas" panose="020B0609020204030204" pitchFamily="49" charset="0"/>
              </a:rPr>
              <a:t>cplusplus.com</a:t>
            </a:r>
            <a:r>
              <a:rPr lang="en-US" dirty="0" smtClean="0">
                <a:solidFill>
                  <a:prstClr val="black"/>
                </a:solidFill>
              </a:rPr>
              <a:t>, we see</a:t>
            </a:r>
          </a:p>
          <a:p>
            <a:pPr marL="0" indent="0">
              <a:buNone/>
            </a:pPr>
            <a:r>
              <a:rPr lang="en-US" sz="1700" dirty="0" smtClean="0">
                <a:solidFill>
                  <a:prstClr val="black"/>
                </a:solidFill>
                <a:latin typeface="Arial" panose="020B0604020202020204" pitchFamily="34" charset="0"/>
              </a:rPr>
              <a:t>function</a:t>
            </a:r>
          </a:p>
          <a:p>
            <a:pPr marL="0" indent="0">
              <a:buNone/>
            </a:pPr>
            <a:r>
              <a:rPr lang="en-US" sz="1700" u="sng" dirty="0" err="1" smtClean="0">
                <a:solidFill>
                  <a:srgbClr val="0070C0"/>
                </a:solidFill>
                <a:latin typeface="Consolas" panose="020B0609020204030204" pitchFamily="49" charset="0"/>
              </a:rPr>
              <a:t>std</a:t>
            </a:r>
            <a:r>
              <a:rPr lang="en-US" sz="1700" u="sng" dirty="0" smtClean="0">
                <a:solidFill>
                  <a:srgbClr val="0070C0"/>
                </a:solidFill>
                <a:latin typeface="Consolas" panose="020B0609020204030204" pitchFamily="49" charset="0"/>
              </a:rPr>
              <a:t>::</a:t>
            </a:r>
            <a:r>
              <a:rPr lang="en-US" b="1" u="sng" dirty="0" err="1" smtClean="0">
                <a:solidFill>
                  <a:prstClr val="black"/>
                </a:solidFill>
                <a:latin typeface="Arial" panose="020B0604020202020204" pitchFamily="34" charset="0"/>
              </a:rPr>
              <a:t>to_string</a:t>
            </a:r>
            <a:r>
              <a:rPr lang="en-US" sz="1700" u="sng" dirty="0">
                <a:solidFill>
                  <a:prstClr val="black"/>
                </a:solidFill>
                <a:latin typeface="Consolas" panose="020B0609020204030204" pitchFamily="49" charset="0"/>
              </a:rPr>
              <a:t> </a:t>
            </a:r>
            <a:r>
              <a:rPr lang="en-US" sz="1700" u="sng" dirty="0" smtClean="0">
                <a:solidFill>
                  <a:prstClr val="black"/>
                </a:solidFill>
                <a:latin typeface="Consolas" panose="020B0609020204030204" pitchFamily="49" charset="0"/>
              </a:rPr>
              <a:t>                                         &lt;string&gt;</a:t>
            </a:r>
            <a:endParaRPr lang="en-US" b="1" u="sng" dirty="0">
              <a:latin typeface="Arial" panose="020B0604020202020204" pitchFamily="34" charset="0"/>
            </a:endParaRPr>
          </a:p>
          <a:p>
            <a:pPr marL="0" indent="0">
              <a:buNone/>
            </a:pPr>
            <a:r>
              <a:rPr lang="en-US" sz="1400" dirty="0" smtClean="0">
                <a:solidFill>
                  <a:srgbClr val="00B050"/>
                </a:solidFill>
                <a:latin typeface="Consolas" panose="020B0609020204030204" pitchFamily="49" charset="0"/>
              </a:rPr>
              <a:t>string </a:t>
            </a:r>
            <a:r>
              <a:rPr lang="en-US" sz="1400" dirty="0" err="1" smtClean="0">
                <a:solidFill>
                  <a:srgbClr val="00B050"/>
                </a:solidFill>
                <a:latin typeface="Consolas" panose="020B0609020204030204" pitchFamily="49" charset="0"/>
              </a:rPr>
              <a:t>to_string</a:t>
            </a:r>
            <a:r>
              <a:rPr lang="en-US" sz="1400" dirty="0" smtClean="0">
                <a:solidFill>
                  <a:srgbClr val="00B050"/>
                </a:solidFill>
                <a:latin typeface="Consolas" panose="020B0609020204030204" pitchFamily="49" charset="0"/>
              </a:rPr>
              <a:t> (</a:t>
            </a:r>
            <a:r>
              <a:rPr lang="en-US" sz="1400" dirty="0" err="1" smtClean="0">
                <a:solidFill>
                  <a:srgbClr val="00B050"/>
                </a:solidFill>
                <a:latin typeface="Consolas" panose="020B0609020204030204" pitchFamily="49" charset="0"/>
              </a:rPr>
              <a:t>int</a:t>
            </a:r>
            <a:r>
              <a:rPr lang="en-US" sz="1400" dirty="0" smtClean="0">
                <a:solidFill>
                  <a:srgbClr val="00B050"/>
                </a:solidFill>
                <a:latin typeface="Consolas" panose="020B0609020204030204" pitchFamily="49" charset="0"/>
              </a:rPr>
              <a:t> </a:t>
            </a:r>
            <a:r>
              <a:rPr lang="en-US" sz="1400" dirty="0" err="1" smtClean="0">
                <a:solidFill>
                  <a:srgbClr val="00B050"/>
                </a:solidFill>
                <a:latin typeface="Consolas" panose="020B0609020204030204" pitchFamily="49" charset="0"/>
              </a:rPr>
              <a:t>val</a:t>
            </a:r>
            <a:r>
              <a:rPr lang="en-US" sz="1400" dirty="0" smtClean="0">
                <a:solidFill>
                  <a:srgbClr val="00B050"/>
                </a:solidFill>
                <a:latin typeface="Consolas" panose="020B0609020204030204" pitchFamily="49" charset="0"/>
              </a:rPr>
              <a:t>);</a:t>
            </a:r>
          </a:p>
          <a:p>
            <a:pPr marL="0" indent="0">
              <a:buNone/>
            </a:pPr>
            <a:r>
              <a:rPr lang="en-US" sz="1400" dirty="0" smtClean="0">
                <a:solidFill>
                  <a:srgbClr val="00B050"/>
                </a:solidFill>
                <a:latin typeface="Consolas" panose="020B0609020204030204" pitchFamily="49" charset="0"/>
              </a:rPr>
              <a:t>string </a:t>
            </a:r>
            <a:r>
              <a:rPr lang="en-US" sz="1400" dirty="0" err="1" smtClean="0">
                <a:solidFill>
                  <a:srgbClr val="00B050"/>
                </a:solidFill>
                <a:latin typeface="Consolas" panose="020B0609020204030204" pitchFamily="49" charset="0"/>
              </a:rPr>
              <a:t>to_string</a:t>
            </a:r>
            <a:r>
              <a:rPr lang="en-US" sz="1400" dirty="0" smtClean="0">
                <a:solidFill>
                  <a:srgbClr val="00B050"/>
                </a:solidFill>
                <a:latin typeface="Consolas" panose="020B0609020204030204" pitchFamily="49" charset="0"/>
              </a:rPr>
              <a:t> (long </a:t>
            </a:r>
            <a:r>
              <a:rPr lang="en-US" sz="1400" dirty="0" err="1" smtClean="0">
                <a:solidFill>
                  <a:srgbClr val="00B050"/>
                </a:solidFill>
                <a:latin typeface="Consolas" panose="020B0609020204030204" pitchFamily="49" charset="0"/>
              </a:rPr>
              <a:t>val</a:t>
            </a:r>
            <a:r>
              <a:rPr lang="en-US" sz="1400" dirty="0" smtClean="0">
                <a:solidFill>
                  <a:srgbClr val="00B050"/>
                </a:solidFill>
                <a:latin typeface="Consolas" panose="020B0609020204030204" pitchFamily="49" charset="0"/>
              </a:rPr>
              <a:t>);</a:t>
            </a:r>
          </a:p>
          <a:p>
            <a:pPr marL="0" indent="0">
              <a:buNone/>
            </a:pPr>
            <a:r>
              <a:rPr lang="en-US" sz="1400" dirty="0" smtClean="0">
                <a:solidFill>
                  <a:srgbClr val="00B050"/>
                </a:solidFill>
                <a:latin typeface="Consolas" panose="020B0609020204030204" pitchFamily="49" charset="0"/>
              </a:rPr>
              <a:t>string </a:t>
            </a:r>
            <a:r>
              <a:rPr lang="en-US" sz="1400" dirty="0" err="1" smtClean="0">
                <a:solidFill>
                  <a:srgbClr val="00B050"/>
                </a:solidFill>
                <a:latin typeface="Consolas" panose="020B0609020204030204" pitchFamily="49" charset="0"/>
              </a:rPr>
              <a:t>to_string</a:t>
            </a:r>
            <a:r>
              <a:rPr lang="en-US" sz="1400" dirty="0">
                <a:solidFill>
                  <a:srgbClr val="00B050"/>
                </a:solidFill>
                <a:latin typeface="Consolas" panose="020B0609020204030204" pitchFamily="49" charset="0"/>
              </a:rPr>
              <a:t> </a:t>
            </a:r>
            <a:r>
              <a:rPr lang="en-US" sz="1400" dirty="0" smtClean="0">
                <a:solidFill>
                  <a:srgbClr val="00B050"/>
                </a:solidFill>
                <a:latin typeface="Consolas" panose="020B0609020204030204" pitchFamily="49" charset="0"/>
              </a:rPr>
              <a:t>(long </a:t>
            </a:r>
            <a:r>
              <a:rPr lang="en-US" sz="1400" dirty="0" err="1" smtClean="0">
                <a:solidFill>
                  <a:srgbClr val="00B050"/>
                </a:solidFill>
                <a:latin typeface="Consolas" panose="020B0609020204030204" pitchFamily="49" charset="0"/>
              </a:rPr>
              <a:t>long</a:t>
            </a:r>
            <a:r>
              <a:rPr lang="en-US" sz="1400" dirty="0" smtClean="0">
                <a:solidFill>
                  <a:srgbClr val="00B050"/>
                </a:solidFill>
                <a:latin typeface="Consolas" panose="020B0609020204030204" pitchFamily="49" charset="0"/>
              </a:rPr>
              <a:t> </a:t>
            </a:r>
            <a:r>
              <a:rPr lang="en-US" sz="1400" dirty="0" err="1" smtClean="0">
                <a:solidFill>
                  <a:srgbClr val="00B050"/>
                </a:solidFill>
                <a:latin typeface="Consolas" panose="020B0609020204030204" pitchFamily="49" charset="0"/>
              </a:rPr>
              <a:t>val</a:t>
            </a:r>
            <a:r>
              <a:rPr lang="en-US" sz="1400" dirty="0" smtClean="0">
                <a:solidFill>
                  <a:srgbClr val="00B050"/>
                </a:solidFill>
                <a:latin typeface="Consolas" panose="020B0609020204030204" pitchFamily="49" charset="0"/>
              </a:rPr>
              <a:t>);</a:t>
            </a:r>
          </a:p>
          <a:p>
            <a:pPr marL="0" indent="0">
              <a:buNone/>
            </a:pPr>
            <a:r>
              <a:rPr lang="en-US" sz="1400" dirty="0" smtClean="0">
                <a:solidFill>
                  <a:srgbClr val="00B050"/>
                </a:solidFill>
                <a:latin typeface="Consolas" panose="020B0609020204030204" pitchFamily="49" charset="0"/>
              </a:rPr>
              <a:t>string </a:t>
            </a:r>
            <a:r>
              <a:rPr lang="en-US" sz="1400" dirty="0" err="1" smtClean="0">
                <a:solidFill>
                  <a:srgbClr val="00B050"/>
                </a:solidFill>
                <a:latin typeface="Consolas" panose="020B0609020204030204" pitchFamily="49" charset="0"/>
              </a:rPr>
              <a:t>to_string</a:t>
            </a:r>
            <a:r>
              <a:rPr lang="en-US" sz="1400" dirty="0" smtClean="0">
                <a:solidFill>
                  <a:srgbClr val="00B050"/>
                </a:solidFill>
                <a:latin typeface="Consolas" panose="020B0609020204030204" pitchFamily="49" charset="0"/>
              </a:rPr>
              <a:t> (unsigned </a:t>
            </a:r>
            <a:r>
              <a:rPr lang="en-US" sz="1400" dirty="0" err="1" smtClean="0">
                <a:solidFill>
                  <a:srgbClr val="00B050"/>
                </a:solidFill>
                <a:latin typeface="Consolas" panose="020B0609020204030204" pitchFamily="49" charset="0"/>
              </a:rPr>
              <a:t>val</a:t>
            </a:r>
            <a:r>
              <a:rPr lang="en-US" sz="1400" dirty="0" smtClean="0">
                <a:solidFill>
                  <a:srgbClr val="00B050"/>
                </a:solidFill>
                <a:latin typeface="Consolas" panose="020B0609020204030204" pitchFamily="49" charset="0"/>
              </a:rPr>
              <a:t>);</a:t>
            </a:r>
          </a:p>
          <a:p>
            <a:pPr marL="0" indent="0">
              <a:buNone/>
            </a:pPr>
            <a:r>
              <a:rPr lang="en-US" sz="1400" dirty="0" smtClean="0">
                <a:solidFill>
                  <a:srgbClr val="00B050"/>
                </a:solidFill>
                <a:latin typeface="Consolas" panose="020B0609020204030204" pitchFamily="49" charset="0"/>
              </a:rPr>
              <a:t>string </a:t>
            </a:r>
            <a:r>
              <a:rPr lang="en-US" sz="1400" dirty="0" err="1" smtClean="0">
                <a:solidFill>
                  <a:srgbClr val="00B050"/>
                </a:solidFill>
                <a:latin typeface="Consolas" panose="020B0609020204030204" pitchFamily="49" charset="0"/>
              </a:rPr>
              <a:t>to_string</a:t>
            </a:r>
            <a:r>
              <a:rPr lang="en-US" sz="1400" dirty="0">
                <a:solidFill>
                  <a:srgbClr val="00B050"/>
                </a:solidFill>
                <a:latin typeface="Consolas" panose="020B0609020204030204" pitchFamily="49" charset="0"/>
              </a:rPr>
              <a:t> </a:t>
            </a:r>
            <a:r>
              <a:rPr lang="en-US" sz="1400" dirty="0" smtClean="0">
                <a:solidFill>
                  <a:srgbClr val="00B050"/>
                </a:solidFill>
                <a:latin typeface="Consolas" panose="020B0609020204030204" pitchFamily="49" charset="0"/>
              </a:rPr>
              <a:t>(unsigned long </a:t>
            </a:r>
            <a:r>
              <a:rPr lang="en-US" sz="1400" dirty="0" err="1" smtClean="0">
                <a:solidFill>
                  <a:srgbClr val="00B050"/>
                </a:solidFill>
                <a:latin typeface="Consolas" panose="020B0609020204030204" pitchFamily="49" charset="0"/>
              </a:rPr>
              <a:t>val</a:t>
            </a:r>
            <a:r>
              <a:rPr lang="en-US" sz="1400" dirty="0" smtClean="0">
                <a:solidFill>
                  <a:srgbClr val="00B050"/>
                </a:solidFill>
                <a:latin typeface="Consolas" panose="020B0609020204030204" pitchFamily="49" charset="0"/>
              </a:rPr>
              <a:t>);</a:t>
            </a:r>
          </a:p>
          <a:p>
            <a:pPr marL="0" lvl="0" indent="0">
              <a:buNone/>
            </a:pPr>
            <a:r>
              <a:rPr lang="en-US" sz="1400" dirty="0">
                <a:solidFill>
                  <a:srgbClr val="00B050"/>
                </a:solidFill>
                <a:latin typeface="Consolas" panose="020B0609020204030204" pitchFamily="49" charset="0"/>
              </a:rPr>
              <a:t>string </a:t>
            </a:r>
            <a:r>
              <a:rPr lang="en-US" sz="1400" dirty="0" err="1">
                <a:solidFill>
                  <a:srgbClr val="00B050"/>
                </a:solidFill>
                <a:latin typeface="Consolas" panose="020B0609020204030204" pitchFamily="49" charset="0"/>
              </a:rPr>
              <a:t>to_string</a:t>
            </a:r>
            <a:r>
              <a:rPr lang="en-US" sz="1400" dirty="0">
                <a:solidFill>
                  <a:srgbClr val="00B050"/>
                </a:solidFill>
                <a:latin typeface="Consolas" panose="020B0609020204030204" pitchFamily="49" charset="0"/>
              </a:rPr>
              <a:t> (unsigned long </a:t>
            </a:r>
            <a:r>
              <a:rPr lang="en-US" sz="1400" dirty="0" err="1" smtClean="0">
                <a:solidFill>
                  <a:srgbClr val="00B050"/>
                </a:solidFill>
                <a:latin typeface="Consolas" panose="020B0609020204030204" pitchFamily="49" charset="0"/>
              </a:rPr>
              <a:t>long</a:t>
            </a:r>
            <a:r>
              <a:rPr lang="en-US" sz="1400" dirty="0" smtClean="0">
                <a:solidFill>
                  <a:srgbClr val="00B050"/>
                </a:solidFill>
                <a:latin typeface="Consolas" panose="020B0609020204030204" pitchFamily="49" charset="0"/>
              </a:rPr>
              <a:t> </a:t>
            </a:r>
            <a:r>
              <a:rPr lang="en-US" sz="1400" dirty="0" err="1" smtClean="0">
                <a:solidFill>
                  <a:srgbClr val="00B050"/>
                </a:solidFill>
                <a:latin typeface="Consolas" panose="020B0609020204030204" pitchFamily="49" charset="0"/>
              </a:rPr>
              <a:t>val</a:t>
            </a:r>
            <a:r>
              <a:rPr lang="en-US" sz="1400" dirty="0" smtClean="0">
                <a:solidFill>
                  <a:srgbClr val="00B050"/>
                </a:solidFill>
                <a:latin typeface="Consolas" panose="020B0609020204030204" pitchFamily="49" charset="0"/>
              </a:rPr>
              <a:t>);</a:t>
            </a:r>
          </a:p>
          <a:p>
            <a:pPr marL="0" indent="0">
              <a:buNone/>
            </a:pPr>
            <a:r>
              <a:rPr lang="en-US" sz="1400" dirty="0">
                <a:solidFill>
                  <a:srgbClr val="00B050"/>
                </a:solidFill>
                <a:latin typeface="Consolas" panose="020B0609020204030204" pitchFamily="49" charset="0"/>
              </a:rPr>
              <a:t>string </a:t>
            </a:r>
            <a:r>
              <a:rPr lang="en-US" sz="1400" dirty="0" err="1">
                <a:solidFill>
                  <a:srgbClr val="00B050"/>
                </a:solidFill>
                <a:latin typeface="Consolas" panose="020B0609020204030204" pitchFamily="49" charset="0"/>
              </a:rPr>
              <a:t>to_string</a:t>
            </a:r>
            <a:r>
              <a:rPr lang="en-US" sz="1400" dirty="0">
                <a:solidFill>
                  <a:srgbClr val="00B050"/>
                </a:solidFill>
                <a:latin typeface="Consolas" panose="020B0609020204030204" pitchFamily="49" charset="0"/>
              </a:rPr>
              <a:t> </a:t>
            </a:r>
            <a:r>
              <a:rPr lang="en-US" sz="1400" dirty="0" smtClean="0">
                <a:solidFill>
                  <a:srgbClr val="00B050"/>
                </a:solidFill>
                <a:latin typeface="Consolas" panose="020B0609020204030204" pitchFamily="49" charset="0"/>
              </a:rPr>
              <a:t>(float </a:t>
            </a:r>
            <a:r>
              <a:rPr lang="en-US" sz="1400" dirty="0" err="1">
                <a:solidFill>
                  <a:srgbClr val="00B050"/>
                </a:solidFill>
                <a:latin typeface="Consolas" panose="020B0609020204030204" pitchFamily="49" charset="0"/>
              </a:rPr>
              <a:t>val</a:t>
            </a:r>
            <a:r>
              <a:rPr lang="en-US" sz="1400" dirty="0">
                <a:solidFill>
                  <a:srgbClr val="00B050"/>
                </a:solidFill>
                <a:latin typeface="Consolas" panose="020B0609020204030204" pitchFamily="49" charset="0"/>
              </a:rPr>
              <a:t>);</a:t>
            </a:r>
          </a:p>
          <a:p>
            <a:pPr marL="0" indent="0">
              <a:buNone/>
            </a:pPr>
            <a:r>
              <a:rPr lang="en-US" sz="1400" dirty="0">
                <a:solidFill>
                  <a:srgbClr val="00B050"/>
                </a:solidFill>
                <a:latin typeface="Consolas" panose="020B0609020204030204" pitchFamily="49" charset="0"/>
              </a:rPr>
              <a:t>string </a:t>
            </a:r>
            <a:r>
              <a:rPr lang="en-US" sz="1400" dirty="0" err="1">
                <a:solidFill>
                  <a:srgbClr val="00B050"/>
                </a:solidFill>
                <a:latin typeface="Consolas" panose="020B0609020204030204" pitchFamily="49" charset="0"/>
              </a:rPr>
              <a:t>to_string</a:t>
            </a:r>
            <a:r>
              <a:rPr lang="en-US" sz="1400" dirty="0">
                <a:solidFill>
                  <a:srgbClr val="00B050"/>
                </a:solidFill>
                <a:latin typeface="Consolas" panose="020B0609020204030204" pitchFamily="49" charset="0"/>
              </a:rPr>
              <a:t> </a:t>
            </a:r>
            <a:r>
              <a:rPr lang="en-US" sz="1400" dirty="0" smtClean="0">
                <a:solidFill>
                  <a:srgbClr val="00B050"/>
                </a:solidFill>
                <a:latin typeface="Consolas" panose="020B0609020204030204" pitchFamily="49" charset="0"/>
              </a:rPr>
              <a:t>(double </a:t>
            </a:r>
            <a:r>
              <a:rPr lang="en-US" sz="1400" dirty="0" err="1">
                <a:solidFill>
                  <a:srgbClr val="00B050"/>
                </a:solidFill>
                <a:latin typeface="Consolas" panose="020B0609020204030204" pitchFamily="49" charset="0"/>
              </a:rPr>
              <a:t>val</a:t>
            </a:r>
            <a:r>
              <a:rPr lang="en-US" sz="1400" dirty="0">
                <a:solidFill>
                  <a:srgbClr val="00B050"/>
                </a:solidFill>
                <a:latin typeface="Consolas" panose="020B0609020204030204" pitchFamily="49" charset="0"/>
              </a:rPr>
              <a:t>);</a:t>
            </a:r>
          </a:p>
          <a:p>
            <a:pPr marL="0" indent="0">
              <a:buNone/>
            </a:pPr>
            <a:r>
              <a:rPr lang="en-US" sz="1400" dirty="0">
                <a:solidFill>
                  <a:srgbClr val="00B050"/>
                </a:solidFill>
                <a:latin typeface="Consolas" panose="020B0609020204030204" pitchFamily="49" charset="0"/>
              </a:rPr>
              <a:t>string </a:t>
            </a:r>
            <a:r>
              <a:rPr lang="en-US" sz="1400" dirty="0" err="1">
                <a:solidFill>
                  <a:srgbClr val="00B050"/>
                </a:solidFill>
                <a:latin typeface="Consolas" panose="020B0609020204030204" pitchFamily="49" charset="0"/>
              </a:rPr>
              <a:t>to_string</a:t>
            </a:r>
            <a:r>
              <a:rPr lang="en-US" sz="1400" dirty="0">
                <a:solidFill>
                  <a:srgbClr val="00B050"/>
                </a:solidFill>
                <a:latin typeface="Consolas" panose="020B0609020204030204" pitchFamily="49" charset="0"/>
              </a:rPr>
              <a:t> </a:t>
            </a:r>
            <a:r>
              <a:rPr lang="en-US" sz="1400" dirty="0" smtClean="0">
                <a:solidFill>
                  <a:srgbClr val="00B050"/>
                </a:solidFill>
                <a:latin typeface="Consolas" panose="020B0609020204030204" pitchFamily="49" charset="0"/>
              </a:rPr>
              <a:t>(long double </a:t>
            </a:r>
            <a:r>
              <a:rPr lang="en-US" sz="1400" dirty="0" err="1" smtClean="0">
                <a:solidFill>
                  <a:srgbClr val="00B050"/>
                </a:solidFill>
                <a:latin typeface="Consolas" panose="020B0609020204030204" pitchFamily="49" charset="0"/>
              </a:rPr>
              <a:t>val</a:t>
            </a:r>
            <a:r>
              <a:rPr lang="en-US" sz="1400" dirty="0">
                <a:solidFill>
                  <a:srgbClr val="00B050"/>
                </a:solidFill>
                <a:latin typeface="Consolas" panose="020B0609020204030204" pitchFamily="49" charset="0"/>
              </a:rPr>
              <a:t>);</a:t>
            </a:r>
          </a:p>
          <a:p>
            <a:pPr marL="0" lvl="0" indent="0">
              <a:buNone/>
            </a:pPr>
            <a:endParaRPr lang="en-US" sz="1400" dirty="0">
              <a:solidFill>
                <a:srgbClr val="00B050"/>
              </a:solidFill>
              <a:latin typeface="Consolas" panose="020B0609020204030204" pitchFamily="49" charset="0"/>
            </a:endParaRPr>
          </a:p>
          <a:p>
            <a:pPr marL="0" indent="0">
              <a:buNone/>
            </a:pPr>
            <a:r>
              <a:rPr lang="en-US" sz="1800" b="1" dirty="0" smtClean="0">
                <a:solidFill>
                  <a:prstClr val="black"/>
                </a:solidFill>
                <a:latin typeface="Arial" panose="020B0604020202020204" pitchFamily="34" charset="0"/>
              </a:rPr>
              <a:t>Convert numerical value to string</a:t>
            </a:r>
          </a:p>
          <a:p>
            <a:pPr marL="0" indent="0">
              <a:buNone/>
            </a:pPr>
            <a:r>
              <a:rPr lang="en-US" sz="1800" dirty="0" smtClean="0">
                <a:solidFill>
                  <a:prstClr val="black"/>
                </a:solidFill>
                <a:latin typeface="Arial" panose="020B0604020202020204" pitchFamily="34" charset="0"/>
              </a:rPr>
              <a:t>Returns a string with the representation of </a:t>
            </a:r>
            <a:r>
              <a:rPr lang="en-US" sz="1800" i="1" dirty="0" smtClean="0">
                <a:solidFill>
                  <a:prstClr val="black"/>
                </a:solidFill>
                <a:latin typeface="Arial" panose="020B0604020202020204" pitchFamily="34" charset="0"/>
              </a:rPr>
              <a:t>val</a:t>
            </a:r>
            <a:r>
              <a:rPr lang="en-US" sz="1800" dirty="0" smtClean="0">
                <a:solidFill>
                  <a:prstClr val="black"/>
                </a:solidFill>
                <a:latin typeface="Arial" panose="020B0604020202020204" pitchFamily="34" charset="0"/>
              </a:rPr>
              <a:t>.</a:t>
            </a:r>
            <a:endParaRPr lang="en-US" sz="1700" dirty="0">
              <a:latin typeface="Consolas" panose="020B0609020204030204" pitchFamily="49" charset="0"/>
            </a:endParaRPr>
          </a:p>
        </p:txBody>
      </p:sp>
    </p:spTree>
    <p:extLst>
      <p:ext uri="{BB962C8B-B14F-4D97-AF65-F5344CB8AC3E}">
        <p14:creationId xmlns:p14="http://schemas.microsoft.com/office/powerpoint/2010/main" val="3404667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3-dimensional vectors</a:t>
            </a:r>
          </a:p>
        </p:txBody>
      </p:sp>
      <p:sp>
        <p:nvSpPr>
          <p:cNvPr id="3" name="Content Placeholder 2"/>
          <p:cNvSpPr>
            <a:spLocks noGrp="1"/>
          </p:cNvSpPr>
          <p:nvPr>
            <p:ph idx="1"/>
          </p:nvPr>
        </p:nvSpPr>
        <p:spPr>
          <a:xfrm>
            <a:off x="457200" y="1600200"/>
            <a:ext cx="7931224" cy="4525963"/>
          </a:xfrm>
        </p:spPr>
        <p:txBody>
          <a:bodyPr>
            <a:noAutofit/>
          </a:bodyPr>
          <a:lstStyle/>
          <a:p>
            <a:r>
              <a:rPr lang="en-US" dirty="0" smtClean="0">
                <a:solidFill>
                  <a:prstClr val="black"/>
                </a:solidFill>
              </a:rPr>
              <a:t>Notice the difference in output:</a:t>
            </a:r>
          </a:p>
          <a:p>
            <a:pPr marL="857250" lvl="2" indent="0">
              <a:buNone/>
            </a:pPr>
            <a:r>
              <a:rPr lang="en-US" sz="1700" dirty="0" err="1">
                <a:latin typeface="Consolas" panose="020B0609020204030204" pitchFamily="49" charset="0"/>
              </a:rPr>
              <a:t>int</a:t>
            </a:r>
            <a:r>
              <a:rPr lang="en-US" sz="1700" dirty="0">
                <a:latin typeface="Consolas" panose="020B0609020204030204" pitchFamily="49" charset="0"/>
              </a:rPr>
              <a:t> main() {</a:t>
            </a:r>
          </a:p>
          <a:p>
            <a:pPr marL="857250" lvl="2" indent="0">
              <a:buNone/>
            </a:pPr>
            <a:r>
              <a:rPr lang="en-US" sz="1700" dirty="0">
                <a:latin typeface="Consolas" panose="020B0609020204030204" pitchFamily="49" charset="0"/>
              </a:rPr>
              <a:t>    Vector_3d v{1, 2, 3};</a:t>
            </a:r>
          </a:p>
          <a:p>
            <a:pPr marL="857250" lvl="2" indent="0">
              <a:buNone/>
            </a:pPr>
            <a:r>
              <a:rPr lang="en-US" sz="1700" dirty="0">
                <a:latin typeface="Consolas" panose="020B0609020204030204" pitchFamily="49" charset="0"/>
              </a:rPr>
              <a:t>    </a:t>
            </a:r>
            <a:r>
              <a:rPr lang="en-US" sz="1700" dirty="0" err="1">
                <a:latin typeface="Consolas" panose="020B0609020204030204" pitchFamily="49" charset="0"/>
              </a:rPr>
              <a:t>std</a:t>
            </a:r>
            <a:r>
              <a:rPr lang="en-US" sz="1700" dirty="0">
                <a:latin typeface="Consolas" panose="020B0609020204030204" pitchFamily="49" charset="0"/>
              </a:rPr>
              <a:t>::</a:t>
            </a:r>
            <a:r>
              <a:rPr lang="en-US" sz="1700" dirty="0" err="1">
                <a:latin typeface="Consolas" panose="020B0609020204030204" pitchFamily="49" charset="0"/>
              </a:rPr>
              <a:t>cout</a:t>
            </a:r>
            <a:r>
              <a:rPr lang="en-US" sz="1700" dirty="0">
                <a:latin typeface="Consolas" panose="020B0609020204030204" pitchFamily="49" charset="0"/>
              </a:rPr>
              <a:t> &lt;&lt; </a:t>
            </a:r>
            <a:r>
              <a:rPr lang="en-US" sz="1700" dirty="0" err="1">
                <a:latin typeface="Consolas" panose="020B0609020204030204" pitchFamily="49" charset="0"/>
              </a:rPr>
              <a:t>v.to_string</a:t>
            </a:r>
            <a:r>
              <a:rPr lang="en-US" sz="1700" dirty="0">
                <a:latin typeface="Consolas" panose="020B0609020204030204" pitchFamily="49" charset="0"/>
              </a:rPr>
              <a:t>() &lt;&lt; </a:t>
            </a:r>
            <a:r>
              <a:rPr lang="en-US" sz="1700" dirty="0" err="1">
                <a:latin typeface="Consolas" panose="020B0609020204030204" pitchFamily="49" charset="0"/>
              </a:rPr>
              <a:t>std</a:t>
            </a:r>
            <a:r>
              <a:rPr lang="en-US" sz="1700" dirty="0">
                <a:latin typeface="Consolas" panose="020B0609020204030204" pitchFamily="49" charset="0"/>
              </a:rPr>
              <a:t>::</a:t>
            </a:r>
            <a:r>
              <a:rPr lang="en-US" sz="1700" dirty="0" err="1">
                <a:latin typeface="Consolas" panose="020B0609020204030204" pitchFamily="49" charset="0"/>
              </a:rPr>
              <a:t>endl</a:t>
            </a:r>
            <a:r>
              <a:rPr lang="en-US" sz="1700" dirty="0" smtClean="0">
                <a:latin typeface="Consolas" panose="020B0609020204030204" pitchFamily="49" charset="0"/>
              </a:rPr>
              <a:t>;</a:t>
            </a:r>
          </a:p>
          <a:p>
            <a:pPr marL="857250" lvl="2" indent="0">
              <a:buNone/>
            </a:pPr>
            <a:r>
              <a:rPr lang="en-US" sz="1700" dirty="0">
                <a:latin typeface="Consolas" panose="020B0609020204030204" pitchFamily="49" charset="0"/>
              </a:rPr>
              <a:t> </a:t>
            </a:r>
            <a:r>
              <a:rPr lang="en-US" sz="1700" dirty="0" smtClean="0">
                <a:latin typeface="Consolas" panose="020B0609020204030204" pitchFamily="49" charset="0"/>
              </a:rPr>
              <a: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cout</a:t>
            </a:r>
            <a:r>
              <a:rPr lang="en-US" sz="1700" dirty="0" smtClean="0">
                <a:latin typeface="Consolas" panose="020B0609020204030204" pitchFamily="49" charset="0"/>
              </a:rPr>
              <a:t> &lt;&lt; "(" &lt;&lt; </a:t>
            </a:r>
            <a:r>
              <a:rPr lang="en-US" sz="1700" dirty="0" err="1" smtClean="0">
                <a:latin typeface="Consolas" panose="020B0609020204030204" pitchFamily="49" charset="0"/>
              </a:rPr>
              <a:t>v.x</a:t>
            </a:r>
            <a:r>
              <a:rPr lang="en-US" sz="1700" dirty="0" smtClean="0">
                <a:latin typeface="Consolas" panose="020B0609020204030204" pitchFamily="49" charset="0"/>
              </a:rPr>
              <a:t> &lt;&lt; ", " </a:t>
            </a:r>
          </a:p>
          <a:p>
            <a:pPr marL="857250" lvl="2" indent="0">
              <a:buNone/>
            </a:pPr>
            <a:r>
              <a:rPr lang="en-US" sz="1700" dirty="0">
                <a:latin typeface="Consolas" panose="020B0609020204030204" pitchFamily="49" charset="0"/>
              </a:rPr>
              <a:t> </a:t>
            </a:r>
            <a:r>
              <a:rPr lang="en-US" sz="1700" dirty="0" smtClean="0">
                <a:latin typeface="Consolas" panose="020B0609020204030204" pitchFamily="49" charset="0"/>
              </a:rPr>
              <a:t>                    &lt;&lt; </a:t>
            </a:r>
            <a:r>
              <a:rPr lang="en-US" sz="1700" dirty="0" err="1" smtClean="0">
                <a:latin typeface="Consolas" panose="020B0609020204030204" pitchFamily="49" charset="0"/>
              </a:rPr>
              <a:t>v.y</a:t>
            </a:r>
            <a:r>
              <a:rPr lang="en-US" sz="1700" dirty="0" smtClean="0">
                <a:latin typeface="Consolas" panose="020B0609020204030204" pitchFamily="49" charset="0"/>
              </a:rPr>
              <a:t> &lt;&lt; ", " </a:t>
            </a:r>
          </a:p>
          <a:p>
            <a:pPr marL="857250" lvl="2" indent="0">
              <a:buNone/>
            </a:pPr>
            <a:r>
              <a:rPr lang="en-US" sz="1700" dirty="0">
                <a:latin typeface="Consolas" panose="020B0609020204030204" pitchFamily="49" charset="0"/>
              </a:rPr>
              <a:t> </a:t>
            </a:r>
            <a:r>
              <a:rPr lang="en-US" sz="1700" dirty="0" smtClean="0">
                <a:latin typeface="Consolas" panose="020B0609020204030204" pitchFamily="49" charset="0"/>
              </a:rPr>
              <a:t>                    &lt;&lt; </a:t>
            </a:r>
            <a:r>
              <a:rPr lang="en-US" sz="1700" dirty="0" err="1" smtClean="0">
                <a:latin typeface="Consolas" panose="020B0609020204030204" pitchFamily="49" charset="0"/>
              </a:rPr>
              <a:t>v.z</a:t>
            </a:r>
            <a:r>
              <a:rPr lang="en-US" sz="1700" dirty="0" smtClean="0">
                <a:latin typeface="Consolas" panose="020B0609020204030204" pitchFamily="49" charset="0"/>
              </a:rPr>
              <a:t> &lt;&lt; ")" &lt;&lt; </a:t>
            </a:r>
            <a:r>
              <a:rPr lang="en-US" sz="1700" dirty="0" err="1" smtClean="0">
                <a:latin typeface="Consolas" panose="020B0609020204030204" pitchFamily="49" charset="0"/>
              </a:rPr>
              <a:t>std</a:t>
            </a:r>
            <a:r>
              <a:rPr lang="en-US" sz="1700" dirty="0" smtClean="0">
                <a:latin typeface="Consolas" panose="020B0609020204030204" pitchFamily="49" charset="0"/>
              </a:rPr>
              <a:t>::</a:t>
            </a:r>
            <a:r>
              <a:rPr lang="en-US" sz="1700" dirty="0" err="1" smtClean="0">
                <a:latin typeface="Consolas" panose="020B0609020204030204" pitchFamily="49" charset="0"/>
              </a:rPr>
              <a:t>endl</a:t>
            </a:r>
            <a:r>
              <a:rPr lang="en-US" sz="1700" dirty="0" smtClean="0">
                <a:latin typeface="Consolas" panose="020B0609020204030204" pitchFamily="49" charset="0"/>
              </a:rPr>
              <a:t>;</a:t>
            </a:r>
            <a:endParaRPr lang="en-US" sz="1700" dirty="0">
              <a:latin typeface="Consolas" panose="020B0609020204030204" pitchFamily="49" charset="0"/>
            </a:endParaRPr>
          </a:p>
          <a:p>
            <a:pPr marL="857250" lvl="2" indent="0">
              <a:buNone/>
            </a:pPr>
            <a:r>
              <a:rPr lang="en-US" sz="1700" dirty="0">
                <a:latin typeface="Consolas" panose="020B0609020204030204" pitchFamily="49" charset="0"/>
              </a:rPr>
              <a:t>    return 0</a:t>
            </a:r>
          </a:p>
          <a:p>
            <a:pPr marL="857250" lvl="2" indent="0">
              <a:buNone/>
            </a:pPr>
            <a:r>
              <a:rPr lang="en-US" sz="1700" dirty="0" smtClean="0">
                <a:latin typeface="Consolas" panose="020B0609020204030204" pitchFamily="49" charset="0"/>
              </a:rPr>
              <a:t>}</a:t>
            </a:r>
          </a:p>
          <a:p>
            <a:pPr marL="857250" lvl="2" indent="0">
              <a:buNone/>
            </a:pPr>
            <a:endParaRPr lang="en-US" sz="1700" dirty="0">
              <a:latin typeface="Consolas" panose="020B0609020204030204" pitchFamily="49" charset="0"/>
            </a:endParaRPr>
          </a:p>
          <a:p>
            <a:pPr marL="857250" lvl="2" indent="0">
              <a:buNone/>
            </a:pPr>
            <a:endParaRPr lang="en-US" sz="1700" dirty="0" smtClean="0">
              <a:latin typeface="Consolas" panose="020B0609020204030204" pitchFamily="49" charset="0"/>
            </a:endParaRPr>
          </a:p>
          <a:p>
            <a:pPr lvl="0"/>
            <a:r>
              <a:rPr lang="en-US" dirty="0" smtClean="0">
                <a:solidFill>
                  <a:prstClr val="black"/>
                </a:solidFill>
              </a:rPr>
              <a:t>You can refine how a primitive data type is converted to a string with the </a:t>
            </a:r>
            <a:r>
              <a:rPr lang="en-US" dirty="0" err="1" smtClean="0">
                <a:solidFill>
                  <a:prstClr val="black"/>
                </a:solidFill>
                <a:latin typeface="Consolas" panose="020B0609020204030204" pitchFamily="49" charset="0"/>
              </a:rPr>
              <a:t>std</a:t>
            </a:r>
            <a:r>
              <a:rPr lang="en-US" dirty="0" smtClean="0">
                <a:solidFill>
                  <a:prstClr val="black"/>
                </a:solidFill>
                <a:latin typeface="Consolas" panose="020B0609020204030204" pitchFamily="49" charset="0"/>
              </a:rPr>
              <a:t>::sprint(…)</a:t>
            </a:r>
            <a:r>
              <a:rPr lang="en-US" dirty="0" smtClean="0">
                <a:solidFill>
                  <a:prstClr val="black"/>
                </a:solidFill>
              </a:rPr>
              <a:t> function</a:t>
            </a:r>
            <a:endParaRPr lang="en-US" dirty="0">
              <a:solidFill>
                <a:prstClr val="black"/>
              </a:solidFill>
            </a:endParaRPr>
          </a:p>
          <a:p>
            <a:pPr marL="857250" lvl="2" indent="0">
              <a:buNone/>
            </a:pPr>
            <a:endParaRPr lang="en-US" sz="1700" dirty="0">
              <a:latin typeface="Consolas" panose="020B0609020204030204" pitchFamily="49" charset="0"/>
            </a:endParaRPr>
          </a:p>
        </p:txBody>
      </p:sp>
      <p:sp>
        <p:nvSpPr>
          <p:cNvPr id="4" name="TextBox 3"/>
          <p:cNvSpPr txBox="1"/>
          <p:nvPr/>
        </p:nvSpPr>
        <p:spPr>
          <a:xfrm>
            <a:off x="3995936" y="4005064"/>
            <a:ext cx="4839786" cy="1015663"/>
          </a:xfrm>
          <a:prstGeom prst="rect">
            <a:avLst/>
          </a:prstGeom>
          <a:noFill/>
        </p:spPr>
        <p:txBody>
          <a:bodyPr wrap="none" rtlCol="0">
            <a:spAutoFit/>
          </a:bodyPr>
          <a:lstStyle/>
          <a:p>
            <a:r>
              <a:rPr lang="en-US" sz="2000" dirty="0" smtClean="0">
                <a:solidFill>
                  <a:srgbClr val="0070C0"/>
                </a:solidFill>
                <a:latin typeface="Georgia" panose="02040502050405020303" pitchFamily="18" charset="0"/>
              </a:rPr>
              <a:t>Output:</a:t>
            </a:r>
          </a:p>
          <a:p>
            <a:r>
              <a:rPr lang="en-US" sz="2000" dirty="0" smtClean="0">
                <a:solidFill>
                  <a:srgbClr val="0070C0"/>
                </a:solidFill>
                <a:latin typeface="Consolas" panose="020B0609020204030204" pitchFamily="49" charset="0"/>
              </a:rPr>
              <a:t>   (</a:t>
            </a:r>
            <a:r>
              <a:rPr lang="en-US" sz="2000" dirty="0">
                <a:solidFill>
                  <a:srgbClr val="0070C0"/>
                </a:solidFill>
                <a:latin typeface="Consolas" panose="020B0609020204030204" pitchFamily="49" charset="0"/>
              </a:rPr>
              <a:t>1.000000, 2.000000, 3.000000</a:t>
            </a:r>
            <a:r>
              <a:rPr lang="en-US" sz="2000" dirty="0" smtClean="0">
                <a:solidFill>
                  <a:srgbClr val="0070C0"/>
                </a:solidFill>
                <a:latin typeface="Consolas" panose="020B0609020204030204" pitchFamily="49" charset="0"/>
              </a:rPr>
              <a:t>)</a:t>
            </a:r>
          </a:p>
          <a:p>
            <a:r>
              <a:rPr lang="en-US" sz="2000" dirty="0" smtClean="0">
                <a:solidFill>
                  <a:srgbClr val="0070C0"/>
                </a:solidFill>
                <a:latin typeface="Consolas" panose="020B0609020204030204" pitchFamily="49" charset="0"/>
              </a:rPr>
              <a:t>   </a:t>
            </a:r>
            <a:r>
              <a:rPr lang="en-US" sz="2000" dirty="0">
                <a:solidFill>
                  <a:srgbClr val="0070C0"/>
                </a:solidFill>
                <a:latin typeface="Consolas" panose="020B0609020204030204" pitchFamily="49" charset="0"/>
              </a:rPr>
              <a:t>(</a:t>
            </a:r>
            <a:r>
              <a:rPr lang="en-US" sz="2000" dirty="0" smtClean="0">
                <a:solidFill>
                  <a:srgbClr val="0070C0"/>
                </a:solidFill>
                <a:latin typeface="Consolas" panose="020B0609020204030204" pitchFamily="49" charset="0"/>
              </a:rPr>
              <a:t>1, 2, 3)</a:t>
            </a:r>
            <a:endParaRPr lang="en-US" sz="20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570496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character arrays</a:t>
            </a:r>
            <a:endParaRPr lang="en-CA" dirty="0"/>
          </a:p>
        </p:txBody>
      </p:sp>
      <p:sp>
        <p:nvSpPr>
          <p:cNvPr id="3" name="Content Placeholder 2"/>
          <p:cNvSpPr>
            <a:spLocks noGrp="1"/>
          </p:cNvSpPr>
          <p:nvPr>
            <p:ph idx="1"/>
          </p:nvPr>
        </p:nvSpPr>
        <p:spPr/>
        <p:txBody>
          <a:bodyPr/>
          <a:lstStyle/>
          <a:p>
            <a:r>
              <a:rPr lang="en-CA" dirty="0" smtClean="0"/>
              <a:t>Up to now, strings are a null-terminated array of </a:t>
            </a:r>
            <a:r>
              <a:rPr lang="en-CA" dirty="0" smtClean="0">
                <a:latin typeface="Consolas" panose="020B0609020204030204" pitchFamily="49" charset="0"/>
              </a:rPr>
              <a:t>char</a:t>
            </a:r>
            <a:r>
              <a:rPr lang="en-CA" dirty="0" smtClean="0"/>
              <a:t>:</a:t>
            </a:r>
          </a:p>
          <a:p>
            <a:pPr lvl="1"/>
            <a:r>
              <a:rPr lang="en-CA" dirty="0" smtClean="0"/>
              <a:t>The string is stored in a character array</a:t>
            </a:r>
          </a:p>
          <a:p>
            <a:pPr lvl="1"/>
            <a:r>
              <a:rPr lang="en-US" dirty="0" smtClean="0"/>
              <a:t>The </a:t>
            </a:r>
            <a:r>
              <a:rPr lang="en-US" i="1" dirty="0" smtClean="0"/>
              <a:t>string</a:t>
            </a:r>
            <a:r>
              <a:rPr lang="en-US" dirty="0" smtClean="0"/>
              <a:t> itself includes all characters before the first </a:t>
            </a:r>
            <a:r>
              <a:rPr lang="en-US" dirty="0" smtClean="0">
                <a:latin typeface="Consolas" panose="020B0609020204030204" pitchFamily="49" charset="0"/>
              </a:rPr>
              <a:t>'\0'</a:t>
            </a:r>
            <a:r>
              <a:rPr lang="en-US" dirty="0" smtClean="0"/>
              <a:t> </a:t>
            </a:r>
          </a:p>
          <a:p>
            <a:pPr lvl="2"/>
            <a:r>
              <a:rPr lang="en-US" dirty="0" smtClean="0"/>
              <a:t>These are referred to as </a:t>
            </a:r>
            <a:r>
              <a:rPr lang="en-US" i="1" dirty="0" smtClean="0"/>
              <a:t>null-terminated</a:t>
            </a:r>
            <a:r>
              <a:rPr lang="en-US" dirty="0" smtClean="0"/>
              <a:t> strings</a:t>
            </a:r>
            <a:endParaRPr lang="en-CA" dirty="0" smtClean="0"/>
          </a:p>
          <a:p>
            <a:pPr marL="457200" lvl="1" indent="0">
              <a:buNone/>
            </a:pPr>
            <a:endParaRPr lang="en-CA" sz="1300"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character arrays</a:t>
            </a:r>
            <a:endParaRPr lang="en-CA" dirty="0"/>
          </a:p>
        </p:txBody>
      </p:sp>
      <p:sp>
        <p:nvSpPr>
          <p:cNvPr id="3" name="Content Placeholder 2"/>
          <p:cNvSpPr>
            <a:spLocks noGrp="1"/>
          </p:cNvSpPr>
          <p:nvPr>
            <p:ph idx="1"/>
          </p:nvPr>
        </p:nvSpPr>
        <p:spPr/>
        <p:txBody>
          <a:bodyPr/>
          <a:lstStyle/>
          <a:p>
            <a:r>
              <a:rPr lang="en-CA" dirty="0" smtClean="0"/>
              <a:t>This code hopes that your name never has more than 99 characters:</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pPr marL="800100" lvl="2" indent="0">
              <a:buNone/>
            </a:pPr>
            <a:r>
              <a:rPr lang="en-US" sz="1400" dirty="0" smtClean="0">
                <a:latin typeface="Consolas" panose="020B0609020204030204" pitchFamily="49" charset="0"/>
                <a:cs typeface="Consolas" panose="020B0609020204030204" pitchFamily="49" charset="0"/>
              </a:rPr>
              <a:t>    char text[100];</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"Enter your name: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text;</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“Hi, " &lt;&lt; text &lt;&lt; "!"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size_t</a:t>
            </a:r>
            <a:r>
              <a:rPr lang="en-US" sz="1400" dirty="0" smtClean="0">
                <a:latin typeface="Consolas" panose="020B0609020204030204" pitchFamily="49" charset="0"/>
                <a:cs typeface="Consolas" panose="020B0609020204030204" pitchFamily="49" charset="0"/>
              </a:rPr>
              <a:t> length{0};</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for ( ; text[</a:t>
            </a:r>
            <a:r>
              <a:rPr lang="en-US" sz="1400" dirty="0" err="1" smtClean="0">
                <a:latin typeface="Consolas" panose="020B0609020204030204" pitchFamily="49" charset="0"/>
                <a:cs typeface="Consolas" panose="020B0609020204030204" pitchFamily="49" charset="0"/>
              </a:rPr>
              <a:t>legnth</a:t>
            </a:r>
            <a:r>
              <a:rPr lang="en-US" sz="1400" dirty="0" smtClean="0">
                <a:latin typeface="Consolas" panose="020B0609020204030204" pitchFamily="49" charset="0"/>
                <a:cs typeface="Consolas" panose="020B0609020204030204" pitchFamily="49" charset="0"/>
              </a:rPr>
              <a:t>] != '\0'; ++length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Do nothing</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"Your name has " &lt;&lt; length &lt;&lt; " characters"</a:t>
            </a:r>
          </a:p>
          <a:p>
            <a:pPr marL="800100" lvl="2" indent="0">
              <a:buNone/>
            </a:pPr>
            <a:r>
              <a:rPr lang="en-US" sz="1400" dirty="0" smtClean="0">
                <a:latin typeface="Consolas" panose="020B0609020204030204" pitchFamily="49" charset="0"/>
                <a:cs typeface="Consolas" panose="020B0609020204030204" pitchFamily="49" charset="0"/>
              </a:rPr>
              <a:t>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endParaRPr>
          </a:p>
          <a:p>
            <a:pPr marL="800100" lvl="2" indent="0">
              <a:buNone/>
            </a:pPr>
            <a:endParaRPr lang="en-CA" sz="1400" dirty="0" smtClean="0"/>
          </a:p>
        </p:txBody>
      </p:sp>
      <p:sp>
        <p:nvSpPr>
          <p:cNvPr id="4" name="TextBox 3"/>
          <p:cNvSpPr txBox="1"/>
          <p:nvPr/>
        </p:nvSpPr>
        <p:spPr>
          <a:xfrm>
            <a:off x="4355976" y="5620093"/>
            <a:ext cx="3983783" cy="1200329"/>
          </a:xfrm>
          <a:prstGeom prst="rect">
            <a:avLst/>
          </a:prstGeom>
          <a:noFill/>
        </p:spPr>
        <p:txBody>
          <a:bodyPr wrap="none" rtlCol="0">
            <a:spAutoFit/>
          </a:bodyPr>
          <a:lstStyle/>
          <a:p>
            <a:r>
              <a:rPr lang="en-US" dirty="0" smtClean="0">
                <a:solidFill>
                  <a:srgbClr val="0070C0"/>
                </a:solidFill>
                <a:latin typeface="Georgia" panose="02040502050405020303" pitchFamily="18"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Enter your name: Elizabeth</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Hi, Elizabeth!</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Your name has 9 characters.</a:t>
            </a:r>
            <a:endParaRPr lang="en-CA"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05401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character arrays</a:t>
            </a:r>
            <a:endParaRPr lang="en-CA" dirty="0"/>
          </a:p>
        </p:txBody>
      </p:sp>
      <p:sp>
        <p:nvSpPr>
          <p:cNvPr id="3" name="Content Placeholder 2"/>
          <p:cNvSpPr>
            <a:spLocks noGrp="1"/>
          </p:cNvSpPr>
          <p:nvPr>
            <p:ph idx="1"/>
          </p:nvPr>
        </p:nvSpPr>
        <p:spPr/>
        <p:txBody>
          <a:bodyPr/>
          <a:lstStyle/>
          <a:p>
            <a:r>
              <a:rPr lang="en-CA" dirty="0" smtClean="0"/>
              <a:t>The maximum number of characters in the array need not equal the capacity of the array:</a:t>
            </a:r>
          </a:p>
          <a:p>
            <a:pPr marL="800100" lvl="2" indent="0">
              <a:buNone/>
            </a:pPr>
            <a:r>
              <a:rPr lang="en-US" dirty="0" smtClean="0">
                <a:latin typeface="Consolas" panose="020B0609020204030204" pitchFamily="49" charset="0"/>
                <a:cs typeface="Consolas" panose="020B0609020204030204" pitchFamily="49" charset="0"/>
              </a:rPr>
              <a:t>char text[100]{"Hello world!"};</a:t>
            </a:r>
          </a:p>
          <a:p>
            <a:pPr lvl="0"/>
            <a:endParaRPr lang="en-CA" dirty="0" smtClean="0">
              <a:solidFill>
                <a:prstClr val="black"/>
              </a:solidFill>
            </a:endParaRPr>
          </a:p>
          <a:p>
            <a:pPr lvl="0"/>
            <a:r>
              <a:rPr lang="en-US" dirty="0" smtClean="0">
                <a:solidFill>
                  <a:prstClr val="black"/>
                </a:solidFill>
              </a:rPr>
              <a:t>Here:</a:t>
            </a:r>
          </a:p>
          <a:p>
            <a:pPr lvl="1"/>
            <a:r>
              <a:rPr lang="en-US" dirty="0" smtClean="0">
                <a:solidFill>
                  <a:prstClr val="black"/>
                </a:solidFill>
              </a:rPr>
              <a:t>The capacity of the array is 100 characters</a:t>
            </a:r>
          </a:p>
          <a:p>
            <a:pPr lvl="1"/>
            <a:r>
              <a:rPr lang="en-US" dirty="0" smtClean="0">
                <a:solidFill>
                  <a:prstClr val="black"/>
                </a:solidFill>
              </a:rPr>
              <a:t>The actual length of the string is 12</a:t>
            </a:r>
          </a:p>
          <a:p>
            <a:pPr lvl="1"/>
            <a:r>
              <a:rPr lang="en-US" dirty="0" smtClean="0">
                <a:solidFill>
                  <a:prstClr val="black"/>
                </a:solidFill>
              </a:rPr>
              <a:t>The maximum length of a string in this array is 99</a:t>
            </a:r>
            <a:endParaRPr lang="en-CA" dirty="0">
              <a:solidFill>
                <a:prstClr val="black"/>
              </a:solidFill>
            </a:endParaRPr>
          </a:p>
          <a:p>
            <a:pPr marL="800100" lvl="2" indent="0">
              <a:buNone/>
            </a:pPr>
            <a:endParaRPr lang="en-US"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64586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character arrays</a:t>
            </a:r>
            <a:endParaRPr lang="en-CA" dirty="0"/>
          </a:p>
        </p:txBody>
      </p:sp>
      <p:sp>
        <p:nvSpPr>
          <p:cNvPr id="3" name="Content Placeholder 2"/>
          <p:cNvSpPr>
            <a:spLocks noGrp="1"/>
          </p:cNvSpPr>
          <p:nvPr>
            <p:ph idx="1"/>
          </p:nvPr>
        </p:nvSpPr>
        <p:spPr/>
        <p:txBody>
          <a:bodyPr/>
          <a:lstStyle/>
          <a:p>
            <a:r>
              <a:rPr lang="en-CA" dirty="0" smtClean="0"/>
              <a:t>This function compares two strings for equality:</a:t>
            </a:r>
          </a:p>
          <a:p>
            <a:pPr marL="800100" lvl="2" indent="0">
              <a:buNone/>
            </a:pP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strcmp</a:t>
            </a:r>
            <a:r>
              <a:rPr lang="en-US" sz="1600" dirty="0" smtClean="0">
                <a:latin typeface="Consolas" panose="020B0609020204030204" pitchFamily="49" charset="0"/>
                <a:cs typeface="Consolas" panose="020B0609020204030204" pitchFamily="49" charset="0"/>
              </a:rPr>
              <a:t>( char *str1, char *str2 )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for ( </a:t>
            </a:r>
            <a:r>
              <a:rPr lang="en-US" sz="1600" dirty="0" err="1" smtClean="0">
                <a:latin typeface="Consolas" panose="020B0609020204030204" pitchFamily="49" charset="0"/>
                <a:cs typeface="Consolas" panose="020B0609020204030204" pitchFamily="49" charset="0"/>
              </a:rPr>
              <a:t>std</a:t>
            </a:r>
            <a:r>
              <a:rPr lang="en-US" sz="1600" dirty="0">
                <a:latin typeface="Consolas" panose="020B0609020204030204" pitchFamily="49" charset="0"/>
                <a:cs typeface="Consolas" panose="020B0609020204030204" pitchFamily="49" charset="0"/>
              </a:rPr>
              <a:t>::</a:t>
            </a:r>
            <a:r>
              <a:rPr lang="en-US" sz="1600" dirty="0" err="1">
                <a:latin typeface="Consolas" panose="020B0609020204030204" pitchFamily="49" charset="0"/>
                <a:cs typeface="Consolas" panose="020B0609020204030204" pitchFamily="49" charset="0"/>
              </a:rPr>
              <a:t>size_t</a:t>
            </a:r>
            <a:r>
              <a:rPr lang="en-US" sz="1600" dirty="0">
                <a:latin typeface="Consolas" panose="020B0609020204030204" pitchFamily="49" charset="0"/>
                <a:cs typeface="Consolas" panose="020B0609020204030204" pitchFamily="49" charset="0"/>
              </a:rPr>
              <a:t> k{0</a:t>
            </a:r>
            <a:r>
              <a:rPr lang="en-US" sz="1600" dirty="0" smtClean="0">
                <a:latin typeface="Consolas" panose="020B0609020204030204" pitchFamily="49" charset="0"/>
                <a:cs typeface="Consolas" panose="020B0609020204030204" pitchFamily="49" charset="0"/>
              </a:rPr>
              <a:t>}; true; ++k ) {</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int</a:t>
            </a:r>
            <a:r>
              <a:rPr lang="en-US" sz="1600" dirty="0" smtClean="0">
                <a:latin typeface="Consolas" panose="020B0609020204030204" pitchFamily="49" charset="0"/>
                <a:cs typeface="Consolas" panose="020B0609020204030204" pitchFamily="49" charset="0"/>
              </a:rPr>
              <a:t> diff{ str1[k</a:t>
            </a:r>
            <a:r>
              <a:rPr lang="en-US" sz="1600" dirty="0">
                <a:latin typeface="Consolas" panose="020B0609020204030204" pitchFamily="49" charset="0"/>
                <a:cs typeface="Consolas" panose="020B0609020204030204" pitchFamily="49" charset="0"/>
              </a:rPr>
              <a:t>] - </a:t>
            </a:r>
            <a:r>
              <a:rPr lang="en-US" sz="1600" dirty="0" smtClean="0">
                <a:latin typeface="Consolas" panose="020B0609020204030204" pitchFamily="49" charset="0"/>
                <a:cs typeface="Consolas" panose="020B0609020204030204" pitchFamily="49" charset="0"/>
              </a:rPr>
              <a:t>str2[k] };</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if ( (diff != 0) || </a:t>
            </a:r>
            <a:r>
              <a:rPr lang="en-US" sz="1600" dirty="0">
                <a:latin typeface="Consolas" panose="020B0609020204030204" pitchFamily="49" charset="0"/>
                <a:cs typeface="Consolas" panose="020B0609020204030204" pitchFamily="49" charset="0"/>
              </a:rPr>
              <a:t>(str1[k]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'\0</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a:t>
            </a:r>
            <a:r>
              <a:rPr lang="en-US" sz="1600" dirty="0">
                <a:latin typeface="Consolas" panose="020B0609020204030204" pitchFamily="49" charset="0"/>
                <a:cs typeface="Consolas" panose="020B0609020204030204" pitchFamily="49" charset="0"/>
              </a:rPr>
              <a:t>(str2[k] </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'\0')</a:t>
            </a:r>
            <a:r>
              <a:rPr lang="en-US" sz="1600" dirty="0" smtClean="0">
                <a:latin typeface="Consolas" panose="020B0609020204030204" pitchFamily="49" charset="0"/>
                <a:cs typeface="Consolas" panose="020B0609020204030204" pitchFamily="49" charset="0"/>
              </a:rPr>
              <a:t>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return diff;</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p>
          <a:p>
            <a:pPr marL="800100" lvl="2" indent="0">
              <a:buNone/>
            </a:pPr>
            <a:r>
              <a:rPr lang="en-US" sz="1600" dirty="0" smtClean="0">
                <a:latin typeface="Consolas" panose="020B0609020204030204" pitchFamily="49" charset="0"/>
                <a:cs typeface="Consolas" panose="020B0609020204030204" pitchFamily="49" charset="0"/>
              </a:rPr>
              <a:t>}</a:t>
            </a:r>
            <a:r>
              <a:rPr lang="en-US" sz="1200" dirty="0" smtClean="0">
                <a:latin typeface="Consolas" panose="020B0609020204030204" pitchFamily="49" charset="0"/>
                <a:cs typeface="Consolas" panose="020B0609020204030204" pitchFamily="49" charset="0"/>
              </a:rPr>
              <a:t>    </a:t>
            </a:r>
            <a:endParaRPr lang="en-CA" sz="1200" dirty="0" smtClean="0"/>
          </a:p>
        </p:txBody>
      </p:sp>
      <p:sp>
        <p:nvSpPr>
          <p:cNvPr id="5" name="TextBox 4"/>
          <p:cNvSpPr txBox="1"/>
          <p:nvPr/>
        </p:nvSpPr>
        <p:spPr>
          <a:xfrm>
            <a:off x="3275856" y="5089257"/>
            <a:ext cx="5166881" cy="1200329"/>
          </a:xfrm>
          <a:prstGeom prst="rect">
            <a:avLst/>
          </a:prstGeom>
          <a:noFill/>
        </p:spPr>
        <p:txBody>
          <a:bodyPr wrap="square" rtlCol="0">
            <a:spAutoFit/>
          </a:bodyPr>
          <a:lstStyle/>
          <a:p>
            <a:r>
              <a:rPr lang="en-US" dirty="0" smtClean="0">
                <a:solidFill>
                  <a:srgbClr val="0070C0"/>
                </a:solidFill>
                <a:latin typeface="Georgia" panose="02040502050405020303" pitchFamily="18" charset="0"/>
              </a:rPr>
              <a:t>If both strings were in a dictionary, this returns:</a:t>
            </a:r>
          </a:p>
          <a:p>
            <a:r>
              <a:rPr lang="en-US" dirty="0" smtClean="0">
                <a:solidFill>
                  <a:srgbClr val="0070C0"/>
                </a:solidFill>
                <a:latin typeface="Georgia" panose="02040502050405020303" pitchFamily="18" charset="0"/>
              </a:rPr>
              <a:t>    a negative number if </a:t>
            </a:r>
            <a:r>
              <a:rPr lang="en-US" dirty="0" smtClean="0">
                <a:solidFill>
                  <a:srgbClr val="0070C0"/>
                </a:solidFill>
                <a:latin typeface="Consolas" panose="020B0609020204030204" pitchFamily="49" charset="0"/>
              </a:rPr>
              <a:t>str1</a:t>
            </a:r>
            <a:r>
              <a:rPr lang="en-US" dirty="0" smtClean="0">
                <a:solidFill>
                  <a:srgbClr val="0070C0"/>
                </a:solidFill>
                <a:latin typeface="Georgia" panose="02040502050405020303" pitchFamily="18" charset="0"/>
              </a:rPr>
              <a:t> comes before </a:t>
            </a:r>
            <a:r>
              <a:rPr lang="en-US" dirty="0" smtClean="0">
                <a:solidFill>
                  <a:srgbClr val="0070C0"/>
                </a:solidFill>
                <a:latin typeface="Consolas" panose="020B0609020204030204" pitchFamily="49" charset="0"/>
              </a:rPr>
              <a:t>str2</a:t>
            </a:r>
            <a:r>
              <a:rPr lang="en-US" dirty="0" smtClean="0">
                <a:solidFill>
                  <a:srgbClr val="0070C0"/>
                </a:solidFill>
                <a:latin typeface="Georgia" panose="02040502050405020303" pitchFamily="18" charset="0"/>
              </a:rPr>
              <a:t>,</a:t>
            </a:r>
          </a:p>
          <a:p>
            <a:r>
              <a:rPr lang="en-US" dirty="0" smtClean="0">
                <a:solidFill>
                  <a:srgbClr val="0070C0"/>
                </a:solidFill>
                <a:latin typeface="Georgia" panose="02040502050405020303" pitchFamily="18" charset="0"/>
              </a:rPr>
              <a:t>    </a:t>
            </a:r>
            <a:r>
              <a:rPr lang="en-US" dirty="0" smtClean="0">
                <a:solidFill>
                  <a:srgbClr val="0070C0"/>
                </a:solidFill>
                <a:latin typeface="Consolas" panose="020B0609020204030204" pitchFamily="49" charset="0"/>
              </a:rPr>
              <a:t>0</a:t>
            </a:r>
            <a:r>
              <a:rPr lang="en-US" dirty="0" smtClean="0">
                <a:solidFill>
                  <a:srgbClr val="0070C0"/>
                </a:solidFill>
                <a:latin typeface="Georgia" panose="02040502050405020303" pitchFamily="18" charset="0"/>
              </a:rPr>
              <a:t> if they are equal, and</a:t>
            </a:r>
          </a:p>
          <a:p>
            <a:r>
              <a:rPr lang="en-US" dirty="0" smtClean="0">
                <a:solidFill>
                  <a:srgbClr val="0070C0"/>
                </a:solidFill>
                <a:latin typeface="Georgia" panose="02040502050405020303" pitchFamily="18" charset="0"/>
              </a:rPr>
              <a:t>    a positive number if </a:t>
            </a:r>
            <a:r>
              <a:rPr lang="en-US" dirty="0" smtClean="0">
                <a:solidFill>
                  <a:srgbClr val="0070C0"/>
                </a:solidFill>
                <a:latin typeface="Consolas" panose="020B0609020204030204" pitchFamily="49" charset="0"/>
              </a:rPr>
              <a:t>str1</a:t>
            </a:r>
            <a:r>
              <a:rPr lang="en-US" dirty="0" smtClean="0">
                <a:solidFill>
                  <a:srgbClr val="0070C0"/>
                </a:solidFill>
                <a:latin typeface="Georgia" panose="02040502050405020303" pitchFamily="18" charset="0"/>
              </a:rPr>
              <a:t> comes after </a:t>
            </a:r>
            <a:r>
              <a:rPr lang="en-US" dirty="0" smtClean="0">
                <a:solidFill>
                  <a:srgbClr val="0070C0"/>
                </a:solidFill>
                <a:latin typeface="Consolas" panose="020B0609020204030204" pitchFamily="49" charset="0"/>
              </a:rPr>
              <a:t>str2</a:t>
            </a:r>
            <a:r>
              <a:rPr lang="en-US" dirty="0" smtClean="0">
                <a:solidFill>
                  <a:srgbClr val="0070C0"/>
                </a:solidFill>
                <a:latin typeface="Georgia" panose="02040502050405020303" pitchFamily="18" charset="0"/>
              </a:rPr>
              <a:t>.</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979124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character arrays</a:t>
            </a:r>
            <a:endParaRPr lang="en-CA" dirty="0"/>
          </a:p>
        </p:txBody>
      </p:sp>
      <p:sp>
        <p:nvSpPr>
          <p:cNvPr id="3" name="Content Placeholder 2"/>
          <p:cNvSpPr>
            <a:spLocks noGrp="1"/>
          </p:cNvSpPr>
          <p:nvPr>
            <p:ph idx="1"/>
          </p:nvPr>
        </p:nvSpPr>
        <p:spPr/>
        <p:txBody>
          <a:bodyPr/>
          <a:lstStyle/>
          <a:p>
            <a:r>
              <a:rPr lang="en-CA" dirty="0" smtClean="0"/>
              <a:t>There is an entire library for interacting with character arrays:</a:t>
            </a:r>
          </a:p>
          <a:p>
            <a:pPr marL="800100" lvl="2" indent="0">
              <a:buNone/>
            </a:pPr>
            <a:r>
              <a:rPr lang="en-US" dirty="0" smtClean="0">
                <a:latin typeface="Consolas" panose="020B0609020204030204" pitchFamily="49" charset="0"/>
                <a:cs typeface="Consolas" panose="020B0609020204030204" pitchFamily="49" charset="0"/>
              </a:rPr>
              <a:t>#include &lt;</a:t>
            </a:r>
            <a:r>
              <a:rPr lang="en-US" dirty="0" err="1" smtClean="0">
                <a:latin typeface="Consolas" panose="020B0609020204030204" pitchFamily="49" charset="0"/>
                <a:cs typeface="Consolas" panose="020B0609020204030204" pitchFamily="49" charset="0"/>
              </a:rPr>
              <a:t>cstring</a:t>
            </a:r>
            <a:r>
              <a:rPr lang="en-US" dirty="0" smtClean="0">
                <a:latin typeface="Consolas" panose="020B0609020204030204" pitchFamily="49" charset="0"/>
                <a:cs typeface="Consolas" panose="020B0609020204030204" pitchFamily="49" charset="0"/>
              </a:rPr>
              <a:t>&gt;</a:t>
            </a:r>
          </a:p>
          <a:p>
            <a:pPr marL="800100" lvl="2" indent="0">
              <a:buNone/>
            </a:pPr>
            <a:endParaRPr lang="en-US" sz="1600" dirty="0">
              <a:latin typeface="Consolas" panose="020B0609020204030204" pitchFamily="49" charset="0"/>
              <a:cs typeface="Consolas" panose="020B0609020204030204" pitchFamily="49" charset="0"/>
            </a:endParaRPr>
          </a:p>
          <a:p>
            <a:pPr lvl="0"/>
            <a:r>
              <a:rPr lang="en-CA" dirty="0" smtClean="0">
                <a:solidFill>
                  <a:prstClr val="black"/>
                </a:solidFill>
              </a:rPr>
              <a:t>This C library dates back to the 1970s:</a:t>
            </a:r>
            <a:endParaRPr lang="en-CA" dirty="0">
              <a:solidFill>
                <a:prstClr val="black"/>
              </a:solidFill>
            </a:endParaRP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endParaRPr lang="en-CA" sz="1200" dirty="0" smtClean="0"/>
          </a:p>
        </p:txBody>
      </p:sp>
      <p:graphicFrame>
        <p:nvGraphicFramePr>
          <p:cNvPr id="11" name="Table 10"/>
          <p:cNvGraphicFramePr>
            <a:graphicFrameLocks noGrp="1"/>
          </p:cNvGraphicFramePr>
          <p:nvPr>
            <p:extLst>
              <p:ext uri="{D42A27DB-BD31-4B8C-83A1-F6EECF244321}">
                <p14:modId xmlns:p14="http://schemas.microsoft.com/office/powerpoint/2010/main" val="1058766584"/>
              </p:ext>
            </p:extLst>
          </p:nvPr>
        </p:nvGraphicFramePr>
        <p:xfrm>
          <a:off x="539552" y="3068960"/>
          <a:ext cx="8280920" cy="3337560"/>
        </p:xfrm>
        <a:graphic>
          <a:graphicData uri="http://schemas.openxmlformats.org/drawingml/2006/table">
            <a:tbl>
              <a:tblPr firstRow="1" bandRow="1">
                <a:tableStyleId>{2D5ABB26-0587-4C30-8999-92F81FD0307C}</a:tableStyleId>
              </a:tblPr>
              <a:tblGrid>
                <a:gridCol w="1289819">
                  <a:extLst>
                    <a:ext uri="{9D8B030D-6E8A-4147-A177-3AD203B41FA5}">
                      <a16:colId xmlns:a16="http://schemas.microsoft.com/office/drawing/2014/main" val="3376978073"/>
                    </a:ext>
                  </a:extLst>
                </a:gridCol>
                <a:gridCol w="6991101">
                  <a:extLst>
                    <a:ext uri="{9D8B030D-6E8A-4147-A177-3AD203B41FA5}">
                      <a16:colId xmlns:a16="http://schemas.microsoft.com/office/drawing/2014/main" val="3606703570"/>
                    </a:ext>
                  </a:extLst>
                </a:gridCol>
              </a:tblGrid>
              <a:tr h="370840">
                <a:tc>
                  <a:txBody>
                    <a:bodyPr/>
                    <a:lstStyle/>
                    <a:p>
                      <a:r>
                        <a:rPr lang="en-US" dirty="0" err="1" smtClean="0">
                          <a:latin typeface="Consolas" panose="020B0609020204030204" pitchFamily="49" charset="0"/>
                        </a:rPr>
                        <a:t>strlen</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Find the position of the null character</a:t>
                      </a:r>
                      <a:r>
                        <a:rPr lang="en-US" baseline="0" dirty="0" smtClean="0">
                          <a:latin typeface="Georgia" panose="02040502050405020303" pitchFamily="18" charset="0"/>
                        </a:rPr>
                        <a:t> </a:t>
                      </a:r>
                      <a:r>
                        <a:rPr lang="en-US" baseline="0" dirty="0" smtClean="0">
                          <a:latin typeface="Consolas" panose="020B0609020204030204" pitchFamily="49" charset="0"/>
                        </a:rPr>
                        <a:t>'\0'</a:t>
                      </a:r>
                      <a:endParaRPr lang="en-CA" dirty="0">
                        <a:latin typeface="Consolas" panose="020B0609020204030204" pitchFamily="49" charset="0"/>
                      </a:endParaRPr>
                    </a:p>
                  </a:txBody>
                  <a:tcPr/>
                </a:tc>
                <a:extLst>
                  <a:ext uri="{0D108BD9-81ED-4DB2-BD59-A6C34878D82A}">
                    <a16:rowId xmlns:a16="http://schemas.microsoft.com/office/drawing/2014/main" val="801865388"/>
                  </a:ext>
                </a:extLst>
              </a:tr>
              <a:tr h="370840">
                <a:tc>
                  <a:txBody>
                    <a:bodyPr/>
                    <a:lstStyle/>
                    <a:p>
                      <a:r>
                        <a:rPr lang="en-US" dirty="0" err="1" smtClean="0">
                          <a:latin typeface="Consolas" panose="020B0609020204030204" pitchFamily="49" charset="0"/>
                        </a:rPr>
                        <a:t>strcmp</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Compare two character arrays</a:t>
                      </a:r>
                      <a:endParaRPr lang="en-CA" dirty="0">
                        <a:latin typeface="Georgia" panose="02040502050405020303" pitchFamily="18" charset="0"/>
                      </a:endParaRPr>
                    </a:p>
                  </a:txBody>
                  <a:tcPr/>
                </a:tc>
                <a:extLst>
                  <a:ext uri="{0D108BD9-81ED-4DB2-BD59-A6C34878D82A}">
                    <a16:rowId xmlns:a16="http://schemas.microsoft.com/office/drawing/2014/main" val="3327043526"/>
                  </a:ext>
                </a:extLst>
              </a:tr>
              <a:tr h="370840">
                <a:tc>
                  <a:txBody>
                    <a:bodyPr/>
                    <a:lstStyle/>
                    <a:p>
                      <a:r>
                        <a:rPr lang="en-US" dirty="0" err="1" smtClean="0">
                          <a:latin typeface="Consolas" panose="020B0609020204030204" pitchFamily="49" charset="0"/>
                        </a:rPr>
                        <a:t>strncmp</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Compare</a:t>
                      </a:r>
                      <a:r>
                        <a:rPr lang="en-US" baseline="0" dirty="0" smtClean="0">
                          <a:latin typeface="Georgia" panose="02040502050405020303" pitchFamily="18" charset="0"/>
                        </a:rPr>
                        <a:t> first </a:t>
                      </a:r>
                      <a:r>
                        <a:rPr lang="en-US" i="1" baseline="0" dirty="0" smtClean="0">
                          <a:latin typeface="Georgia" panose="02040502050405020303" pitchFamily="18" charset="0"/>
                        </a:rPr>
                        <a:t>n</a:t>
                      </a:r>
                      <a:r>
                        <a:rPr lang="en-US" i="0" baseline="0" dirty="0" smtClean="0">
                          <a:latin typeface="Georgia" panose="02040502050405020303" pitchFamily="18" charset="0"/>
                        </a:rPr>
                        <a:t> characters </a:t>
                      </a:r>
                      <a:endParaRPr lang="en-CA" dirty="0">
                        <a:latin typeface="Georgia" panose="02040502050405020303" pitchFamily="18" charset="0"/>
                      </a:endParaRPr>
                    </a:p>
                  </a:txBody>
                  <a:tcPr/>
                </a:tc>
                <a:extLst>
                  <a:ext uri="{0D108BD9-81ED-4DB2-BD59-A6C34878D82A}">
                    <a16:rowId xmlns:a16="http://schemas.microsoft.com/office/drawing/2014/main" val="1187421545"/>
                  </a:ext>
                </a:extLst>
              </a:tr>
              <a:tr h="370840">
                <a:tc>
                  <a:txBody>
                    <a:bodyPr/>
                    <a:lstStyle/>
                    <a:p>
                      <a:r>
                        <a:rPr lang="en-US" dirty="0" err="1" smtClean="0">
                          <a:latin typeface="Consolas" panose="020B0609020204030204" pitchFamily="49" charset="0"/>
                        </a:rPr>
                        <a:t>strcpy</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Copy one character</a:t>
                      </a:r>
                      <a:r>
                        <a:rPr lang="en-US" baseline="0" dirty="0" smtClean="0">
                          <a:latin typeface="Georgia" panose="02040502050405020303" pitchFamily="18" charset="0"/>
                        </a:rPr>
                        <a:t> array to another</a:t>
                      </a:r>
                      <a:endParaRPr lang="en-CA" dirty="0">
                        <a:latin typeface="Georgia" panose="02040502050405020303" pitchFamily="18" charset="0"/>
                      </a:endParaRPr>
                    </a:p>
                  </a:txBody>
                  <a:tcPr/>
                </a:tc>
                <a:extLst>
                  <a:ext uri="{0D108BD9-81ED-4DB2-BD59-A6C34878D82A}">
                    <a16:rowId xmlns:a16="http://schemas.microsoft.com/office/drawing/2014/main" val="3707799495"/>
                  </a:ext>
                </a:extLst>
              </a:tr>
              <a:tr h="370840">
                <a:tc>
                  <a:txBody>
                    <a:bodyPr/>
                    <a:lstStyle/>
                    <a:p>
                      <a:r>
                        <a:rPr lang="en-US" dirty="0" err="1" smtClean="0">
                          <a:latin typeface="Consolas" panose="020B0609020204030204" pitchFamily="49" charset="0"/>
                        </a:rPr>
                        <a:t>strncpy</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Copy up</a:t>
                      </a:r>
                      <a:r>
                        <a:rPr lang="en-US" baseline="0" dirty="0" smtClean="0">
                          <a:latin typeface="Georgia" panose="02040502050405020303" pitchFamily="18" charset="0"/>
                        </a:rPr>
                        <a:t> to </a:t>
                      </a:r>
                      <a:r>
                        <a:rPr lang="en-US" i="1" baseline="0" dirty="0" smtClean="0">
                          <a:latin typeface="Georgia" panose="02040502050405020303" pitchFamily="18" charset="0"/>
                        </a:rPr>
                        <a:t>n</a:t>
                      </a:r>
                      <a:r>
                        <a:rPr lang="en-US" i="0" baseline="0" dirty="0" smtClean="0">
                          <a:latin typeface="Georgia" panose="02040502050405020303" pitchFamily="18" charset="0"/>
                        </a:rPr>
                        <a:t> characters from one character array to another</a:t>
                      </a:r>
                      <a:endParaRPr lang="en-CA" dirty="0">
                        <a:latin typeface="Georgia" panose="02040502050405020303" pitchFamily="18" charset="0"/>
                      </a:endParaRPr>
                    </a:p>
                  </a:txBody>
                  <a:tcPr/>
                </a:tc>
                <a:extLst>
                  <a:ext uri="{0D108BD9-81ED-4DB2-BD59-A6C34878D82A}">
                    <a16:rowId xmlns:a16="http://schemas.microsoft.com/office/drawing/2014/main" val="2364017109"/>
                  </a:ext>
                </a:extLst>
              </a:tr>
              <a:tr h="370840">
                <a:tc>
                  <a:txBody>
                    <a:bodyPr/>
                    <a:lstStyle/>
                    <a:p>
                      <a:r>
                        <a:rPr lang="en-US" dirty="0" err="1" smtClean="0">
                          <a:latin typeface="Consolas" panose="020B0609020204030204" pitchFamily="49" charset="0"/>
                        </a:rPr>
                        <a:t>strcat</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Concatenate one character</a:t>
                      </a:r>
                      <a:r>
                        <a:rPr lang="en-US" baseline="0" dirty="0" smtClean="0">
                          <a:latin typeface="Georgia" panose="02040502050405020303" pitchFamily="18" charset="0"/>
                        </a:rPr>
                        <a:t> array to the end of another</a:t>
                      </a:r>
                      <a:endParaRPr lang="en-CA" dirty="0">
                        <a:latin typeface="Georgia" panose="02040502050405020303" pitchFamily="18" charset="0"/>
                      </a:endParaRPr>
                    </a:p>
                  </a:txBody>
                  <a:tcPr/>
                </a:tc>
                <a:extLst>
                  <a:ext uri="{0D108BD9-81ED-4DB2-BD59-A6C34878D82A}">
                    <a16:rowId xmlns:a16="http://schemas.microsoft.com/office/drawing/2014/main" val="2271763222"/>
                  </a:ext>
                </a:extLst>
              </a:tr>
              <a:tr h="370840">
                <a:tc>
                  <a:txBody>
                    <a:bodyPr/>
                    <a:lstStyle/>
                    <a:p>
                      <a:r>
                        <a:rPr lang="en-US" dirty="0" err="1" smtClean="0">
                          <a:latin typeface="Consolas" panose="020B0609020204030204" pitchFamily="49" charset="0"/>
                        </a:rPr>
                        <a:t>strncat</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Concatenate up to</a:t>
                      </a:r>
                      <a:r>
                        <a:rPr lang="en-US" baseline="0" dirty="0" smtClean="0">
                          <a:latin typeface="Georgia" panose="02040502050405020303" pitchFamily="18" charset="0"/>
                        </a:rPr>
                        <a:t> </a:t>
                      </a:r>
                      <a:r>
                        <a:rPr lang="en-US" i="1" baseline="0" dirty="0" smtClean="0">
                          <a:latin typeface="Georgia" panose="02040502050405020303" pitchFamily="18" charset="0"/>
                        </a:rPr>
                        <a:t>n</a:t>
                      </a:r>
                      <a:r>
                        <a:rPr lang="en-US" i="0" baseline="0" dirty="0" smtClean="0">
                          <a:latin typeface="Georgia" panose="02040502050405020303" pitchFamily="18" charset="0"/>
                        </a:rPr>
                        <a:t> characters from one character array to another</a:t>
                      </a:r>
                      <a:endParaRPr lang="en-CA" dirty="0">
                        <a:latin typeface="Georgia" panose="02040502050405020303" pitchFamily="18" charset="0"/>
                      </a:endParaRPr>
                    </a:p>
                  </a:txBody>
                  <a:tcPr/>
                </a:tc>
                <a:extLst>
                  <a:ext uri="{0D108BD9-81ED-4DB2-BD59-A6C34878D82A}">
                    <a16:rowId xmlns:a16="http://schemas.microsoft.com/office/drawing/2014/main" val="1364028258"/>
                  </a:ext>
                </a:extLst>
              </a:tr>
              <a:tr h="370840">
                <a:tc>
                  <a:txBody>
                    <a:bodyPr/>
                    <a:lstStyle/>
                    <a:p>
                      <a:r>
                        <a:rPr lang="en-US" dirty="0" err="1" smtClean="0">
                          <a:latin typeface="Consolas" panose="020B0609020204030204" pitchFamily="49" charset="0"/>
                        </a:rPr>
                        <a:t>strchr</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Locate the first instance of a character in a character array</a:t>
                      </a:r>
                      <a:endParaRPr lang="en-CA" dirty="0">
                        <a:latin typeface="Georgia" panose="02040502050405020303" pitchFamily="18" charset="0"/>
                      </a:endParaRPr>
                    </a:p>
                  </a:txBody>
                  <a:tcPr/>
                </a:tc>
                <a:extLst>
                  <a:ext uri="{0D108BD9-81ED-4DB2-BD59-A6C34878D82A}">
                    <a16:rowId xmlns:a16="http://schemas.microsoft.com/office/drawing/2014/main" val="710668369"/>
                  </a:ext>
                </a:extLst>
              </a:tr>
              <a:tr h="370840">
                <a:tc>
                  <a:txBody>
                    <a:bodyPr/>
                    <a:lstStyle/>
                    <a:p>
                      <a:r>
                        <a:rPr lang="en-US" dirty="0" err="1" smtClean="0">
                          <a:latin typeface="Consolas" panose="020B0609020204030204" pitchFamily="49" charset="0"/>
                        </a:rPr>
                        <a:t>strstr</a:t>
                      </a:r>
                      <a:endParaRPr lang="en-CA" dirty="0">
                        <a:latin typeface="Consolas" panose="020B0609020204030204" pitchFamily="49" charset="0"/>
                      </a:endParaRPr>
                    </a:p>
                  </a:txBody>
                  <a:tcPr/>
                </a:tc>
                <a:tc>
                  <a:txBody>
                    <a:bodyPr/>
                    <a:lstStyle/>
                    <a:p>
                      <a:r>
                        <a:rPr lang="en-US" dirty="0" smtClean="0">
                          <a:latin typeface="Georgia" panose="02040502050405020303" pitchFamily="18" charset="0"/>
                        </a:rPr>
                        <a:t>Locate the first instance</a:t>
                      </a:r>
                      <a:r>
                        <a:rPr lang="en-US" baseline="0" dirty="0" smtClean="0">
                          <a:latin typeface="Georgia" panose="02040502050405020303" pitchFamily="18" charset="0"/>
                        </a:rPr>
                        <a:t> of one character array within another</a:t>
                      </a:r>
                      <a:endParaRPr lang="en-CA" dirty="0">
                        <a:latin typeface="Georgia" panose="02040502050405020303" pitchFamily="18" charset="0"/>
                      </a:endParaRPr>
                    </a:p>
                  </a:txBody>
                  <a:tcPr/>
                </a:tc>
                <a:extLst>
                  <a:ext uri="{0D108BD9-81ED-4DB2-BD59-A6C34878D82A}">
                    <a16:rowId xmlns:a16="http://schemas.microsoft.com/office/drawing/2014/main" val="3225605658"/>
                  </a:ext>
                </a:extLst>
              </a:tr>
            </a:tbl>
          </a:graphicData>
        </a:graphic>
      </p:graphicFrame>
      <p:sp>
        <p:nvSpPr>
          <p:cNvPr id="12" name="TextBox 11"/>
          <p:cNvSpPr txBox="1"/>
          <p:nvPr/>
        </p:nvSpPr>
        <p:spPr>
          <a:xfrm>
            <a:off x="3851920" y="2149914"/>
            <a:ext cx="1829347" cy="369332"/>
          </a:xfrm>
          <a:prstGeom prst="rect">
            <a:avLst/>
          </a:prstGeom>
          <a:noFill/>
        </p:spPr>
        <p:txBody>
          <a:bodyPr wrap="none" rtlCol="0">
            <a:spAutoFit/>
          </a:bodyPr>
          <a:lstStyle/>
          <a:p>
            <a:r>
              <a:rPr lang="en-US" dirty="0" smtClean="0">
                <a:solidFill>
                  <a:srgbClr val="0070C0"/>
                </a:solidFill>
                <a:latin typeface="Georgia" panose="02040502050405020303" pitchFamily="18" charset="0"/>
              </a:rPr>
              <a:t>“C-style” strings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325040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string class</a:t>
            </a:r>
            <a:endParaRPr lang="en-CA" dirty="0"/>
          </a:p>
        </p:txBody>
      </p:sp>
      <p:sp>
        <p:nvSpPr>
          <p:cNvPr id="3" name="Content Placeholder 2"/>
          <p:cNvSpPr>
            <a:spLocks noGrp="1"/>
          </p:cNvSpPr>
          <p:nvPr>
            <p:ph idx="1"/>
          </p:nvPr>
        </p:nvSpPr>
        <p:spPr/>
        <p:txBody>
          <a:bodyPr/>
          <a:lstStyle/>
          <a:p>
            <a:r>
              <a:rPr lang="en-CA" dirty="0" smtClean="0"/>
              <a:t>It sounds as if a lot of this should be stored in a </a:t>
            </a:r>
            <a:r>
              <a:rPr lang="en-CA" dirty="0" err="1" smtClean="0">
                <a:latin typeface="Consolas" panose="020B0609020204030204" pitchFamily="49" charset="0"/>
              </a:rPr>
              <a:t>std</a:t>
            </a:r>
            <a:r>
              <a:rPr lang="en-CA" dirty="0" smtClean="0">
                <a:latin typeface="Consolas" panose="020B0609020204030204" pitchFamily="49" charset="0"/>
              </a:rPr>
              <a:t>::string</a:t>
            </a:r>
            <a:r>
              <a:rPr lang="en-CA" dirty="0" smtClean="0"/>
              <a:t> class:</a:t>
            </a:r>
          </a:p>
          <a:p>
            <a:pPr marL="0" indent="0">
              <a:buNone/>
            </a:pP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include </a:t>
            </a:r>
            <a:r>
              <a:rPr lang="en-US" sz="1800" dirty="0" smtClean="0">
                <a:latin typeface="Consolas" panose="020B0609020204030204" pitchFamily="49" charset="0"/>
                <a:cs typeface="Consolas" panose="020B0609020204030204" pitchFamily="49" charset="0"/>
              </a:rPr>
              <a:t>&lt;string&gt;</a:t>
            </a:r>
          </a:p>
          <a:p>
            <a:pPr marL="0" indent="0">
              <a:buNone/>
            </a:pPr>
            <a:endParaRPr lang="en-US" sz="1800" dirty="0">
              <a:latin typeface="Consolas" panose="020B0609020204030204" pitchFamily="49" charset="0"/>
              <a:cs typeface="Consolas" panose="020B0609020204030204" pitchFamily="49" charset="0"/>
            </a:endParaRPr>
          </a:p>
          <a:p>
            <a:pPr lvl="0"/>
            <a:r>
              <a:rPr lang="en-CA" dirty="0" smtClean="0">
                <a:solidFill>
                  <a:prstClr val="black"/>
                </a:solidFill>
              </a:rPr>
              <a:t>This library defines both</a:t>
            </a:r>
          </a:p>
          <a:p>
            <a:pPr lvl="1"/>
            <a:r>
              <a:rPr lang="en-US" dirty="0" smtClean="0">
                <a:solidFill>
                  <a:prstClr val="black"/>
                </a:solidFill>
              </a:rPr>
              <a:t>The string class</a:t>
            </a:r>
          </a:p>
          <a:p>
            <a:pPr lvl="1"/>
            <a:r>
              <a:rPr lang="en-US" dirty="0" smtClean="0">
                <a:solidFill>
                  <a:prstClr val="black"/>
                </a:solidFill>
              </a:rPr>
              <a:t>Member functions to access and manipulate them</a:t>
            </a:r>
          </a:p>
          <a:p>
            <a:pPr lvl="1"/>
            <a:r>
              <a:rPr lang="en-US" dirty="0" smtClean="0">
                <a:solidFill>
                  <a:prstClr val="black"/>
                </a:solidFill>
              </a:rPr>
              <a:t>Other functions that interact with strings</a:t>
            </a:r>
            <a:endParaRPr lang="en-CA" dirty="0">
              <a:solidFill>
                <a:prstClr val="black"/>
              </a:solidFill>
            </a:endParaRPr>
          </a:p>
          <a:p>
            <a:pPr marL="0" indent="0">
              <a:buNone/>
            </a:pPr>
            <a:endParaRPr lang="en-US" sz="1800" dirty="0" smtClean="0">
              <a:latin typeface="Consolas" panose="020B0609020204030204" pitchFamily="49" charset="0"/>
              <a:cs typeface="Consolas" panose="020B0609020204030204" pitchFamily="49" charset="0"/>
            </a:endParaRPr>
          </a:p>
          <a:p>
            <a:endParaRPr lang="en-US" dirty="0" smtClean="0">
              <a:solidFill>
                <a:prstClr val="black"/>
              </a:solidFill>
            </a:endParaRPr>
          </a:p>
          <a:p>
            <a:endParaRPr lang="en-CA" dirty="0">
              <a:solidFill>
                <a:prstClr val="black"/>
              </a:solidFill>
            </a:endParaRPr>
          </a:p>
          <a:p>
            <a:pPr marL="800100" lvl="2" indent="0">
              <a:buNone/>
            </a:pPr>
            <a:endParaRPr lang="en-CA" dirty="0" smtClean="0"/>
          </a:p>
        </p:txBody>
      </p:sp>
      <p:sp>
        <p:nvSpPr>
          <p:cNvPr id="4" name="TextBox 3"/>
          <p:cNvSpPr txBox="1"/>
          <p:nvPr/>
        </p:nvSpPr>
        <p:spPr>
          <a:xfrm>
            <a:off x="3851920" y="2149914"/>
            <a:ext cx="1822935" cy="369332"/>
          </a:xfrm>
          <a:prstGeom prst="rect">
            <a:avLst/>
          </a:prstGeom>
          <a:noFill/>
        </p:spPr>
        <p:txBody>
          <a:bodyPr wrap="none" rtlCol="0">
            <a:spAutoFit/>
          </a:bodyPr>
          <a:lstStyle/>
          <a:p>
            <a:r>
              <a:rPr lang="en-US" dirty="0" smtClean="0">
                <a:solidFill>
                  <a:srgbClr val="0070C0"/>
                </a:solidFill>
                <a:latin typeface="Georgia" panose="02040502050405020303" pitchFamily="18" charset="0"/>
              </a:rPr>
              <a:t>C++ string class</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538153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string class</a:t>
            </a:r>
            <a:endParaRPr lang="en-CA" dirty="0"/>
          </a:p>
        </p:txBody>
      </p:sp>
      <p:sp>
        <p:nvSpPr>
          <p:cNvPr id="3" name="Content Placeholder 2"/>
          <p:cNvSpPr>
            <a:spLocks noGrp="1"/>
          </p:cNvSpPr>
          <p:nvPr>
            <p:ph idx="1"/>
          </p:nvPr>
        </p:nvSpPr>
        <p:spPr/>
        <p:txBody>
          <a:bodyPr/>
          <a:lstStyle/>
          <a:p>
            <a:r>
              <a:rPr lang="en-CA" dirty="0" smtClean="0"/>
              <a:t>Here is an example:</a:t>
            </a:r>
          </a:p>
          <a:p>
            <a:pPr marL="800100" lvl="2" indent="0">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main()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::string </a:t>
            </a:r>
            <a:r>
              <a:rPr lang="en-US" sz="1400" dirty="0" err="1">
                <a:latin typeface="Consolas" panose="020B0609020204030204" pitchFamily="49" charset="0"/>
                <a:cs typeface="Consolas" panose="020B0609020204030204" pitchFamily="49" charset="0"/>
              </a:rPr>
              <a:t>str</a:t>
            </a:r>
            <a:r>
              <a:rPr lang="en-US" sz="1400" dirty="0">
                <a:latin typeface="Consolas" panose="020B0609020204030204" pitchFamily="49" charset="0"/>
                <a:cs typeface="Consolas" panose="020B0609020204030204" pitchFamily="49" charset="0"/>
              </a:rPr>
              <a:t>{"Hello world!"};</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a:t>
            </a:r>
            <a:r>
              <a:rPr lang="en-US" sz="1400" dirty="0" err="1">
                <a:latin typeface="Consolas" panose="020B0609020204030204" pitchFamily="49" charset="0"/>
                <a:cs typeface="Consolas" panose="020B0609020204030204" pitchFamily="49" charset="0"/>
              </a:rPr>
              <a:t>str.length</a:t>
            </a:r>
            <a:r>
              <a:rPr lang="en-US" sz="1400" dirty="0">
                <a:latin typeface="Consolas" panose="020B0609020204030204" pitchFamily="49" charset="0"/>
                <a:cs typeface="Consolas" panose="020B0609020204030204" pitchFamily="49" charset="0"/>
              </a:rPr>
              <a:t>()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"Capacity: " &lt;&lt; </a:t>
            </a:r>
            <a:r>
              <a:rPr lang="en-US" sz="1400" dirty="0" err="1">
                <a:latin typeface="Consolas" panose="020B0609020204030204" pitchFamily="49" charset="0"/>
                <a:cs typeface="Consolas" panose="020B0609020204030204" pitchFamily="49" charset="0"/>
              </a:rPr>
              <a:t>str.capacity</a:t>
            </a:r>
            <a:r>
              <a:rPr lang="en-US" sz="1400" dirty="0">
                <a:latin typeface="Consolas" panose="020B0609020204030204" pitchFamily="49" charset="0"/>
                <a:cs typeface="Consolas" panose="020B0609020204030204" pitchFamily="49" charset="0"/>
              </a:rPr>
              <a:t>()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str.resize</a:t>
            </a:r>
            <a:r>
              <a:rPr lang="en-US" sz="1400" dirty="0">
                <a:latin typeface="Consolas" panose="020B0609020204030204" pitchFamily="49" charset="0"/>
                <a:cs typeface="Consolas" panose="020B0609020204030204" pitchFamily="49" charset="0"/>
              </a:rPr>
              <a:t>( 5 );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solidFill>
                  <a:srgbClr val="7030A0"/>
                </a:solidFill>
                <a:latin typeface="Consolas" panose="020B0609020204030204" pitchFamily="49" charset="0"/>
                <a:cs typeface="Consolas" panose="020B0609020204030204" pitchFamily="49" charset="0"/>
              </a:rPr>
              <a:t>    for ( </a:t>
            </a:r>
            <a:r>
              <a:rPr lang="en-US" sz="1400" dirty="0" err="1">
                <a:solidFill>
                  <a:srgbClr val="7030A0"/>
                </a:solidFill>
                <a:latin typeface="Consolas" panose="020B0609020204030204" pitchFamily="49" charset="0"/>
                <a:cs typeface="Consolas" panose="020B0609020204030204" pitchFamily="49" charset="0"/>
              </a:rPr>
              <a:t>std</a:t>
            </a:r>
            <a:r>
              <a:rPr lang="en-US" sz="1400" dirty="0">
                <a:solidFill>
                  <a:srgbClr val="7030A0"/>
                </a:solidFill>
                <a:latin typeface="Consolas" panose="020B0609020204030204" pitchFamily="49" charset="0"/>
                <a:cs typeface="Consolas" panose="020B0609020204030204" pitchFamily="49" charset="0"/>
              </a:rPr>
              <a:t>::</a:t>
            </a:r>
            <a:r>
              <a:rPr lang="en-US" sz="1400" dirty="0" err="1">
                <a:solidFill>
                  <a:srgbClr val="7030A0"/>
                </a:solidFill>
                <a:latin typeface="Consolas" panose="020B0609020204030204" pitchFamily="49" charset="0"/>
                <a:cs typeface="Consolas" panose="020B0609020204030204" pitchFamily="49" charset="0"/>
              </a:rPr>
              <a:t>size_t</a:t>
            </a:r>
            <a:r>
              <a:rPr lang="en-US" sz="1400" dirty="0">
                <a:solidFill>
                  <a:srgbClr val="7030A0"/>
                </a:solidFill>
                <a:latin typeface="Consolas" panose="020B0609020204030204" pitchFamily="49" charset="0"/>
                <a:cs typeface="Consolas" panose="020B0609020204030204" pitchFamily="49" charset="0"/>
              </a:rPr>
              <a:t> k{0}; k &lt; </a:t>
            </a:r>
            <a:r>
              <a:rPr lang="en-US" sz="1400" dirty="0" err="1">
                <a:solidFill>
                  <a:srgbClr val="7030A0"/>
                </a:solidFill>
                <a:latin typeface="Consolas" panose="020B0609020204030204" pitchFamily="49" charset="0"/>
                <a:cs typeface="Consolas" panose="020B0609020204030204" pitchFamily="49" charset="0"/>
              </a:rPr>
              <a:t>str.length</a:t>
            </a:r>
            <a:r>
              <a:rPr lang="en-US" sz="1400" dirty="0">
                <a:solidFill>
                  <a:srgbClr val="7030A0"/>
                </a:solidFill>
                <a:latin typeface="Consolas" panose="020B0609020204030204" pitchFamily="49" charset="0"/>
                <a:cs typeface="Consolas" panose="020B0609020204030204" pitchFamily="49" charset="0"/>
              </a:rPr>
              <a:t>(); ++k ) {</a:t>
            </a:r>
          </a:p>
          <a:p>
            <a:pPr marL="800100" lvl="2" indent="0">
              <a:buNone/>
            </a:pPr>
            <a:r>
              <a:rPr lang="en-US" sz="1400" dirty="0">
                <a:solidFill>
                  <a:srgbClr val="7030A0"/>
                </a:solidFill>
                <a:latin typeface="Consolas" panose="020B0609020204030204" pitchFamily="49" charset="0"/>
                <a:cs typeface="Consolas" panose="020B0609020204030204" pitchFamily="49" charset="0"/>
              </a:rPr>
              <a:t>            </a:t>
            </a:r>
            <a:r>
              <a:rPr lang="en-US" sz="1400" dirty="0" err="1">
                <a:solidFill>
                  <a:srgbClr val="7030A0"/>
                </a:solidFill>
                <a:latin typeface="Consolas" panose="020B0609020204030204" pitchFamily="49" charset="0"/>
                <a:cs typeface="Consolas" panose="020B0609020204030204" pitchFamily="49" charset="0"/>
              </a:rPr>
              <a:t>std</a:t>
            </a:r>
            <a:r>
              <a:rPr lang="en-US" sz="1400" dirty="0">
                <a:solidFill>
                  <a:srgbClr val="7030A0"/>
                </a:solidFill>
                <a:latin typeface="Consolas" panose="020B0609020204030204" pitchFamily="49" charset="0"/>
                <a:cs typeface="Consolas" panose="020B0609020204030204" pitchFamily="49" charset="0"/>
              </a:rPr>
              <a:t>::</a:t>
            </a:r>
            <a:r>
              <a:rPr lang="en-US" sz="1400" dirty="0" err="1">
                <a:solidFill>
                  <a:srgbClr val="7030A0"/>
                </a:solidFill>
                <a:latin typeface="Consolas" panose="020B0609020204030204" pitchFamily="49" charset="0"/>
                <a:cs typeface="Consolas" panose="020B0609020204030204" pitchFamily="49" charset="0"/>
              </a:rPr>
              <a:t>cout</a:t>
            </a:r>
            <a:r>
              <a:rPr lang="en-US" sz="1400" dirty="0">
                <a:solidFill>
                  <a:srgbClr val="7030A0"/>
                </a:solidFill>
                <a:latin typeface="Consolas" panose="020B0609020204030204" pitchFamily="49" charset="0"/>
                <a:cs typeface="Consolas" panose="020B0609020204030204" pitchFamily="49" charset="0"/>
              </a:rPr>
              <a:t> &lt;&lt; str.at( k );</a:t>
            </a:r>
          </a:p>
          <a:p>
            <a:pPr marL="800100" lvl="2" indent="0">
              <a:buNone/>
            </a:pPr>
            <a:r>
              <a:rPr lang="en-US" sz="1400" dirty="0">
                <a:solidFill>
                  <a:srgbClr val="7030A0"/>
                </a:solidFill>
                <a:latin typeface="Consolas" panose="020B0609020204030204" pitchFamily="49" charset="0"/>
                <a:cs typeface="Consolas" panose="020B0609020204030204" pitchFamily="49" charset="0"/>
              </a:rPr>
              <a:t>    }</a:t>
            </a:r>
          </a:p>
          <a:p>
            <a:pPr marL="800100" lvl="2" indent="0">
              <a:buNone/>
            </a:pPr>
            <a:endParaRPr lang="en-US" sz="1400" dirty="0" smtClean="0">
              <a:solidFill>
                <a:srgbClr val="7030A0"/>
              </a:solidFill>
              <a:latin typeface="Consolas" panose="020B0609020204030204" pitchFamily="49" charset="0"/>
              <a:cs typeface="Consolas" panose="020B0609020204030204" pitchFamily="49" charset="0"/>
            </a:endParaRPr>
          </a:p>
          <a:p>
            <a:pPr marL="800100" lvl="2" indent="0">
              <a:buNone/>
            </a:pPr>
            <a:r>
              <a:rPr lang="en-US" sz="1400" dirty="0" smtClean="0">
                <a:solidFill>
                  <a:srgbClr val="7030A0"/>
                </a:solidFill>
                <a:latin typeface="Consolas" panose="020B0609020204030204" pitchFamily="49" charset="0"/>
                <a:cs typeface="Consolas" panose="020B0609020204030204" pitchFamily="49" charset="0"/>
              </a:rPr>
              <a:t>    </a:t>
            </a:r>
            <a:r>
              <a:rPr lang="en-US" sz="1400" dirty="0" err="1">
                <a:solidFill>
                  <a:srgbClr val="7030A0"/>
                </a:solidFill>
                <a:latin typeface="Consolas" panose="020B0609020204030204" pitchFamily="49" charset="0"/>
                <a:cs typeface="Consolas" panose="020B0609020204030204" pitchFamily="49" charset="0"/>
              </a:rPr>
              <a:t>std</a:t>
            </a:r>
            <a:r>
              <a:rPr lang="en-US" sz="1400" dirty="0">
                <a:solidFill>
                  <a:srgbClr val="7030A0"/>
                </a:solidFill>
                <a:latin typeface="Consolas" panose="020B0609020204030204" pitchFamily="49" charset="0"/>
                <a:cs typeface="Consolas" panose="020B0609020204030204" pitchFamily="49" charset="0"/>
              </a:rPr>
              <a:t>::</a:t>
            </a:r>
            <a:r>
              <a:rPr lang="en-US" sz="1400" dirty="0" err="1">
                <a:solidFill>
                  <a:srgbClr val="7030A0"/>
                </a:solidFill>
                <a:latin typeface="Consolas" panose="020B0609020204030204" pitchFamily="49" charset="0"/>
                <a:cs typeface="Consolas" panose="020B0609020204030204" pitchFamily="49" charset="0"/>
              </a:rPr>
              <a:t>cout</a:t>
            </a:r>
            <a:r>
              <a:rPr lang="en-US" sz="1400" dirty="0">
                <a:solidFill>
                  <a:srgbClr val="7030A0"/>
                </a:solidFill>
                <a:latin typeface="Consolas" panose="020B0609020204030204" pitchFamily="49" charset="0"/>
                <a:cs typeface="Consolas" panose="020B0609020204030204" pitchFamily="49" charset="0"/>
              </a:rPr>
              <a:t> &lt;&lt; </a:t>
            </a:r>
            <a:r>
              <a:rPr lang="en-US" sz="1400" dirty="0" err="1">
                <a:solidFill>
                  <a:srgbClr val="7030A0"/>
                </a:solidFill>
                <a:latin typeface="Consolas" panose="020B0609020204030204" pitchFamily="49" charset="0"/>
                <a:cs typeface="Consolas" panose="020B0609020204030204" pitchFamily="49" charset="0"/>
              </a:rPr>
              <a:t>std</a:t>
            </a:r>
            <a:r>
              <a:rPr lang="en-US" sz="1400" dirty="0">
                <a:solidFill>
                  <a:srgbClr val="7030A0"/>
                </a:solidFill>
                <a:latin typeface="Consolas" panose="020B0609020204030204" pitchFamily="49" charset="0"/>
                <a:cs typeface="Consolas" panose="020B0609020204030204" pitchFamily="49" charset="0"/>
              </a:rPr>
              <a:t>::</a:t>
            </a:r>
            <a:r>
              <a:rPr lang="en-US" sz="1400" dirty="0" err="1">
                <a:solidFill>
                  <a:srgbClr val="7030A0"/>
                </a:solidFill>
                <a:latin typeface="Consolas" panose="020B0609020204030204" pitchFamily="49" charset="0"/>
                <a:cs typeface="Consolas" panose="020B0609020204030204" pitchFamily="49" charset="0"/>
              </a:rPr>
              <a:t>endl</a:t>
            </a:r>
            <a:r>
              <a:rPr lang="en-US" sz="1400" dirty="0">
                <a:solidFill>
                  <a:srgbClr val="7030A0"/>
                </a:solidFill>
                <a:latin typeface="Consolas" panose="020B0609020204030204" pitchFamily="49" charset="0"/>
                <a:cs typeface="Consolas" panose="020B0609020204030204" pitchFamily="49" charset="0"/>
              </a:rPr>
              <a:t>;</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str.push_back</a:t>
            </a:r>
            <a:r>
              <a:rPr lang="en-US" sz="1400" dirty="0">
                <a:latin typeface="Consolas" panose="020B0609020204030204" pitchFamily="49" charset="0"/>
                <a:cs typeface="Consolas" panose="020B0609020204030204" pitchFamily="49" charset="0"/>
              </a:rPr>
              <a:t>( '!'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str.append</a:t>
            </a:r>
            <a:r>
              <a:rPr lang="en-US" sz="1400" dirty="0">
                <a:latin typeface="Consolas" panose="020B0609020204030204" pitchFamily="49" charset="0"/>
                <a:cs typeface="Consolas" panose="020B0609020204030204" pitchFamily="49" charset="0"/>
              </a:rPr>
              <a:t>( " Are you there?"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"Capacity: " &lt;&lt; </a:t>
            </a:r>
            <a:r>
              <a:rPr lang="en-US" sz="1400" dirty="0" err="1">
                <a:latin typeface="Consolas" panose="020B0609020204030204" pitchFamily="49" charset="0"/>
                <a:cs typeface="Consolas" panose="020B0609020204030204" pitchFamily="49" charset="0"/>
              </a:rPr>
              <a:t>str.capacity</a:t>
            </a:r>
            <a:r>
              <a:rPr lang="en-US" sz="1400" dirty="0">
                <a:latin typeface="Consolas" panose="020B0609020204030204" pitchFamily="49" charset="0"/>
                <a:cs typeface="Consolas" panose="020B0609020204030204" pitchFamily="49" charset="0"/>
              </a:rPr>
              <a:t>()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a:latin typeface="Consolas" panose="020B0609020204030204" pitchFamily="49" charset="0"/>
                <a:cs typeface="Consolas" panose="020B0609020204030204" pitchFamily="49" charset="0"/>
              </a:rPr>
              <a:t>;</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a:t>
            </a:r>
            <a:r>
              <a:rPr lang="en-US" sz="1400" dirty="0" err="1">
                <a:latin typeface="Consolas" panose="020B0609020204030204" pitchFamily="49" charset="0"/>
                <a:cs typeface="Consolas" panose="020B0609020204030204" pitchFamily="49" charset="0"/>
              </a:rPr>
              <a:t>str</a:t>
            </a:r>
            <a:r>
              <a:rPr lang="en-US" sz="1400" dirty="0">
                <a:latin typeface="Consolas" panose="020B0609020204030204" pitchFamily="49" charset="0"/>
                <a:cs typeface="Consolas" panose="020B0609020204030204" pitchFamily="49" charset="0"/>
              </a:rPr>
              <a:t>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endParaRPr lang="en-US" sz="1400" dirty="0" smtClean="0">
              <a:latin typeface="Consolas" panose="020B0609020204030204" pitchFamily="49" charset="0"/>
              <a:cs typeface="Consolas" panose="020B0609020204030204" pitchFamily="49" charset="0"/>
            </a:endParaRPr>
          </a:p>
        </p:txBody>
      </p:sp>
      <p:sp>
        <p:nvSpPr>
          <p:cNvPr id="5" name="Rectangle 4"/>
          <p:cNvSpPr/>
          <p:nvPr/>
        </p:nvSpPr>
        <p:spPr>
          <a:xfrm>
            <a:off x="6052620" y="3875564"/>
            <a:ext cx="2983876" cy="1569660"/>
          </a:xfrm>
          <a:prstGeom prst="rect">
            <a:avLst/>
          </a:prstGeom>
        </p:spPr>
        <p:txBody>
          <a:bodyPr wrap="square">
            <a:spAutoFit/>
          </a:bodyPr>
          <a:lstStyle/>
          <a:p>
            <a:r>
              <a:rPr lang="en-CA" sz="1600" dirty="0" smtClean="0">
                <a:solidFill>
                  <a:srgbClr val="0070C0"/>
                </a:solidFill>
                <a:latin typeface="Georgia" panose="02040502050405020303" pitchFamily="18" charset="0"/>
              </a:rPr>
              <a:t>Output:</a:t>
            </a:r>
          </a:p>
          <a:p>
            <a:r>
              <a:rPr lang="en-CA" sz="1600" dirty="0" smtClean="0">
                <a:solidFill>
                  <a:srgbClr val="0070C0"/>
                </a:solidFill>
                <a:latin typeface="Consolas" panose="020B0609020204030204" pitchFamily="49" charset="0"/>
              </a:rPr>
              <a:t>   12</a:t>
            </a:r>
            <a:endParaRPr lang="en-CA" sz="1600" dirty="0">
              <a:solidFill>
                <a:srgbClr val="0070C0"/>
              </a:solidFill>
              <a:latin typeface="Consolas" panose="020B0609020204030204" pitchFamily="49" charset="0"/>
            </a:endParaRPr>
          </a:p>
          <a:p>
            <a:r>
              <a:rPr lang="en-CA" sz="1600" dirty="0" smtClean="0">
                <a:solidFill>
                  <a:srgbClr val="0070C0"/>
                </a:solidFill>
                <a:latin typeface="Consolas" panose="020B0609020204030204" pitchFamily="49" charset="0"/>
              </a:rPr>
              <a:t>   Capacity</a:t>
            </a:r>
            <a:r>
              <a:rPr lang="en-CA" sz="1600" dirty="0">
                <a:solidFill>
                  <a:srgbClr val="0070C0"/>
                </a:solidFill>
                <a:latin typeface="Consolas" panose="020B0609020204030204" pitchFamily="49" charset="0"/>
              </a:rPr>
              <a:t>: 15</a:t>
            </a:r>
          </a:p>
          <a:p>
            <a:r>
              <a:rPr lang="en-CA" sz="1600" dirty="0" smtClean="0">
                <a:solidFill>
                  <a:srgbClr val="7030A0"/>
                </a:solidFill>
                <a:latin typeface="Consolas" panose="020B0609020204030204" pitchFamily="49" charset="0"/>
              </a:rPr>
              <a:t>   Hello</a:t>
            </a:r>
            <a:endParaRPr lang="en-CA" sz="1600" dirty="0">
              <a:solidFill>
                <a:srgbClr val="7030A0"/>
              </a:solidFill>
              <a:latin typeface="Consolas" panose="020B0609020204030204" pitchFamily="49" charset="0"/>
            </a:endParaRPr>
          </a:p>
          <a:p>
            <a:r>
              <a:rPr lang="en-CA" sz="1600" dirty="0" smtClean="0">
                <a:solidFill>
                  <a:srgbClr val="0070C0"/>
                </a:solidFill>
                <a:latin typeface="Consolas" panose="020B0609020204030204" pitchFamily="49" charset="0"/>
              </a:rPr>
              <a:t>   Capacity</a:t>
            </a:r>
            <a:r>
              <a:rPr lang="en-CA" sz="1600" dirty="0">
                <a:solidFill>
                  <a:srgbClr val="0070C0"/>
                </a:solidFill>
                <a:latin typeface="Consolas" panose="020B0609020204030204" pitchFamily="49" charset="0"/>
              </a:rPr>
              <a:t>: 30</a:t>
            </a:r>
          </a:p>
          <a:p>
            <a:r>
              <a:rPr lang="en-CA" sz="1600" dirty="0" smtClean="0">
                <a:solidFill>
                  <a:srgbClr val="0070C0"/>
                </a:solidFill>
                <a:latin typeface="Consolas" panose="020B0609020204030204" pitchFamily="49" charset="0"/>
              </a:rPr>
              <a:t>   Hello</a:t>
            </a:r>
            <a:r>
              <a:rPr lang="en-CA" sz="1600" dirty="0">
                <a:solidFill>
                  <a:srgbClr val="0070C0"/>
                </a:solidFill>
                <a:latin typeface="Consolas" panose="020B0609020204030204" pitchFamily="49" charset="0"/>
              </a:rPr>
              <a:t>! Are you there?</a:t>
            </a:r>
          </a:p>
        </p:txBody>
      </p:sp>
    </p:spTree>
    <p:extLst>
      <p:ext uri="{BB962C8B-B14F-4D97-AF65-F5344CB8AC3E}">
        <p14:creationId xmlns:p14="http://schemas.microsoft.com/office/powerpoint/2010/main" val="1075794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76650</TotalTime>
  <Words>1576</Words>
  <Application>Microsoft Office PowerPoint</Application>
  <PresentationFormat>On-screen Show (4:3)</PresentationFormat>
  <Paragraphs>248</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MS PGothic</vt:lpstr>
      <vt:lpstr>Arial</vt:lpstr>
      <vt:lpstr>Calibri</vt:lpstr>
      <vt:lpstr>Consolas</vt:lpstr>
      <vt:lpstr>Constantia</vt:lpstr>
      <vt:lpstr>Georgia</vt:lpstr>
      <vt:lpstr>Times New Roman</vt:lpstr>
      <vt:lpstr>Custom Design</vt:lpstr>
      <vt:lpstr>The std::string class</vt:lpstr>
      <vt:lpstr>Outline</vt:lpstr>
      <vt:lpstr>Limitations of character arrays</vt:lpstr>
      <vt:lpstr>Limitations of character arrays</vt:lpstr>
      <vt:lpstr>Limitations of character arrays</vt:lpstr>
      <vt:lpstr>Limitations of character arrays</vt:lpstr>
      <vt:lpstr>Limitations of character arrays</vt:lpstr>
      <vt:lpstr>A string class</vt:lpstr>
      <vt:lpstr>A string class</vt:lpstr>
      <vt:lpstr>A string class</vt:lpstr>
      <vt:lpstr>3-dimensional vectors</vt:lpstr>
      <vt:lpstr>3-dimensional vectors</vt:lpstr>
      <vt:lpstr>3-dimensional vectors</vt:lpstr>
      <vt:lpstr>3-dimensional vectors</vt:lpstr>
      <vt:lpstr>3-dimensional vectors</vt:lpstr>
      <vt:lpstr>3-dimensional vectors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1352</cp:revision>
  <dcterms:created xsi:type="dcterms:W3CDTF">2009-09-11T23:00:44Z</dcterms:created>
  <dcterms:modified xsi:type="dcterms:W3CDTF">2019-06-10T19:09:32Z</dcterms:modified>
</cp:coreProperties>
</file>